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5" r:id="rId3"/>
    <p:sldId id="299" r:id="rId4"/>
    <p:sldId id="302" r:id="rId5"/>
    <p:sldId id="303" r:id="rId6"/>
    <p:sldId id="262" r:id="rId7"/>
    <p:sldId id="304" r:id="rId8"/>
    <p:sldId id="307" r:id="rId9"/>
    <p:sldId id="312" r:id="rId10"/>
    <p:sldId id="311" r:id="rId11"/>
    <p:sldId id="315" r:id="rId12"/>
    <p:sldId id="316" r:id="rId13"/>
    <p:sldId id="314" r:id="rId14"/>
    <p:sldId id="313" r:id="rId15"/>
    <p:sldId id="317" r:id="rId16"/>
    <p:sldId id="319" r:id="rId17"/>
    <p:sldId id="320" r:id="rId18"/>
    <p:sldId id="306" r:id="rId19"/>
    <p:sldId id="310" r:id="rId20"/>
    <p:sldId id="294" r:id="rId21"/>
    <p:sldId id="309" r:id="rId22"/>
    <p:sldId id="321" r:id="rId23"/>
    <p:sldId id="258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62716"/>
  </p:normalViewPr>
  <p:slideViewPr>
    <p:cSldViewPr snapToGrid="0" snapToObjects="1">
      <p:cViewPr>
        <p:scale>
          <a:sx n="100" d="100"/>
          <a:sy n="100" d="100"/>
        </p:scale>
        <p:origin x="1752" y="-504"/>
      </p:cViewPr>
      <p:guideLst>
        <p:guide orient="horz" pos="216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71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17.04.2020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15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Добрый день!</a:t>
            </a:r>
            <a:r>
              <a:rPr lang="ru-RU" baseline="0" dirty="0" smtClean="0"/>
              <a:t> </a:t>
            </a:r>
            <a:br>
              <a:rPr lang="ru-RU" baseline="0" dirty="0" smtClean="0"/>
            </a:br>
            <a:r>
              <a:rPr lang="ru-RU" baseline="0" dirty="0" smtClean="0"/>
              <a:t>Меня зовут Сергей Ройтман, я студент 3 курса, группы БПИ173</a:t>
            </a:r>
            <a:br>
              <a:rPr lang="ru-RU" baseline="0" dirty="0" smtClean="0"/>
            </a:br>
            <a:r>
              <a:rPr lang="ru-RU" baseline="0" dirty="0" smtClean="0"/>
              <a:t>Мой научный руководитель: Александр Давидович Брейман</a:t>
            </a:r>
          </a:p>
          <a:p>
            <a:r>
              <a:rPr lang="ru-RU" baseline="0" dirty="0" smtClean="0"/>
              <a:t>Тема моей курсовой работы: </a:t>
            </a:r>
            <a:r>
              <a:rPr lang="ru-RU" sz="1200" b="0" dirty="0" smtClean="0">
                <a:solidFill>
                  <a:schemeClr val="tx2"/>
                </a:solidFill>
                <a:cs typeface="+mj-lt"/>
              </a:rPr>
              <a:t>Андроид приложение IndieWindy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491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Проект</a:t>
            </a:r>
            <a:r>
              <a:rPr lang="ru-RU" baseline="0" dirty="0" smtClean="0"/>
              <a:t> </a:t>
            </a:r>
            <a:r>
              <a:rPr lang="en-US" baseline="0" dirty="0" smtClean="0"/>
              <a:t>DatabaseAPI</a:t>
            </a:r>
            <a:r>
              <a:rPr lang="ru-RU" baseline="0" dirty="0" smtClean="0"/>
              <a:t>:</a:t>
            </a:r>
            <a:endParaRPr lang="en-US" dirty="0" smtClean="0"/>
          </a:p>
          <a:p>
            <a:r>
              <a:rPr lang="ru-RU" dirty="0" smtClean="0"/>
              <a:t>С</a:t>
            </a:r>
            <a:r>
              <a:rPr lang="ru-RU" baseline="0" dirty="0" smtClean="0"/>
              <a:t> помощью </a:t>
            </a:r>
            <a:r>
              <a:rPr lang="en-US" baseline="0" dirty="0" smtClean="0"/>
              <a:t>Entity Framework</a:t>
            </a:r>
            <a:r>
              <a:rPr lang="ru-RU" baseline="0" dirty="0" smtClean="0"/>
              <a:t> была смоделирована БД подходом </a:t>
            </a:r>
            <a:r>
              <a:rPr lang="en-US" baseline="0" dirty="0" smtClean="0"/>
              <a:t>Model-</a:t>
            </a:r>
            <a:r>
              <a:rPr lang="en-US" baseline="0" dirty="0" err="1" smtClean="0"/>
              <a:t>frist</a:t>
            </a:r>
            <a:r>
              <a:rPr lang="ru-RU" baseline="0" dirty="0" smtClean="0"/>
              <a:t>, ограничения на модели прописаны в атрибутах классов. </a:t>
            </a:r>
          </a:p>
          <a:p>
            <a:r>
              <a:rPr lang="ru-RU" baseline="0" dirty="0" err="1" smtClean="0"/>
              <a:t>Версионирование</a:t>
            </a:r>
            <a:r>
              <a:rPr lang="ru-RU" baseline="0" dirty="0" smtClean="0"/>
              <a:t> БД поддержано с помощью механизма миграций. </a:t>
            </a:r>
            <a:br>
              <a:rPr lang="ru-RU" baseline="0" dirty="0" smtClean="0"/>
            </a:br>
            <a:r>
              <a:rPr lang="ru-RU" baseline="0" dirty="0" smtClean="0"/>
              <a:t>Каждый сервис обеспечивает выполнение запросов со своей </a:t>
            </a:r>
            <a:r>
              <a:rPr lang="ru-RU" baseline="0" dirty="0" err="1" smtClean="0"/>
              <a:t>таблицой</a:t>
            </a:r>
            <a:r>
              <a:rPr lang="ru-RU" baseline="0" dirty="0" smtClean="0"/>
              <a:t> в БД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211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Запрос</a:t>
            </a:r>
            <a:r>
              <a:rPr lang="ru-RU" baseline="0" dirty="0" smtClean="0"/>
              <a:t> в сервисе реализован с помощью </a:t>
            </a:r>
            <a:r>
              <a:rPr lang="en-US" baseline="0" dirty="0" smtClean="0"/>
              <a:t>ORM</a:t>
            </a:r>
            <a:r>
              <a:rPr lang="ru-RU" baseline="0" dirty="0" smtClean="0"/>
              <a:t>-библиотеки </a:t>
            </a:r>
            <a:r>
              <a:rPr lang="en-US" baseline="0" dirty="0" smtClean="0"/>
              <a:t>Dapper</a:t>
            </a:r>
            <a:r>
              <a:rPr lang="ru-RU" baseline="0" dirty="0" smtClean="0"/>
              <a:t> в виду ее большей производительности. 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76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Проект </a:t>
            </a:r>
            <a:r>
              <a:rPr lang="en-US" dirty="0" smtClean="0"/>
              <a:t>WebAPI</a:t>
            </a:r>
            <a:r>
              <a:rPr lang="en-US" baseline="0" dirty="0" smtClean="0"/>
              <a:t> </a:t>
            </a:r>
            <a:r>
              <a:rPr lang="ru-RU" baseline="0" dirty="0" smtClean="0"/>
              <a:t>содержит контроллеры </a:t>
            </a:r>
            <a:r>
              <a:rPr lang="ru-RU" baseline="0" dirty="0" err="1" smtClean="0"/>
              <a:t>опредляющие</a:t>
            </a:r>
            <a:r>
              <a:rPr lang="ru-RU" baseline="0" dirty="0" smtClean="0"/>
              <a:t> сигнатуру </a:t>
            </a:r>
            <a:r>
              <a:rPr lang="en-US" baseline="0" dirty="0" smtClean="0"/>
              <a:t>API </a:t>
            </a:r>
            <a:r>
              <a:rPr lang="ru-RU" baseline="0" dirty="0" smtClean="0"/>
              <a:t>запросов</a:t>
            </a:r>
          </a:p>
          <a:p>
            <a:r>
              <a:rPr lang="ru-RU" baseline="0" dirty="0" smtClean="0"/>
              <a:t>Через механизм </a:t>
            </a:r>
            <a:r>
              <a:rPr lang="en-US" baseline="0" dirty="0" smtClean="0"/>
              <a:t>Dependency Injection </a:t>
            </a:r>
            <a:r>
              <a:rPr lang="ru-RU" baseline="0" dirty="0" smtClean="0"/>
              <a:t>к нему </a:t>
            </a:r>
            <a:r>
              <a:rPr lang="ru-RU" baseline="0" dirty="0" err="1" smtClean="0"/>
              <a:t>подклбчаются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небоходимые</a:t>
            </a:r>
            <a:r>
              <a:rPr lang="ru-RU" baseline="0" dirty="0" smtClean="0"/>
              <a:t> ему сервису для выполнения запросов к БД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906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Мобильное приложение реализовано на языке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[17]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Android Studio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[18]. Проект разделен на папки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папке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содержится код для управления логикой приложения, в папке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находятся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[19] файлы, описывающие внешний вид страниц, а также вспомогательные ресурсы(в том числе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ЛОКАЛИЗАЦИИ)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них.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870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пакете реализованы базовые методы для работы с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запросами с помощью библиотеки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Volley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Асинхронность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выполнения запросов поддерживается с помощью механизма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65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Здесь содержаться вспомогательные утилиты для работы приложения. Основные из них: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SharedPrefsService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класс, реализующий механизм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SharedPreferences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[22], позволяющий приложению сохранить данные на устройстве в зашифрованном виде 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используем для страницы авторизации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PlayerForegroundService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Основная музыкальная составляющая. Класс, реализующих механизм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[23], используемый для запуска службы воспроизведения аудиозаписей. Воспроизведение аудио реализовано с помощью библиотеки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ExoPlayer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[24]. При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запущенной службе появляется уведомление о проигрываемом треке с кнопками управления на нем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FragmentService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класс, используемый для работы с фрагментами: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встраиваимыми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частями пользовательского интерфейса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938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разделен на несколько пакетов: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логика страниц, адаптеры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списков и вкладок, фрагменты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модульные элементы динамически встраиваемые на страницу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442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baseline="0" dirty="0" smtClean="0"/>
              <a:t>Кроме всего уже перечисленного: я создал </a:t>
            </a:r>
            <a:r>
              <a:rPr lang="ru-RU" baseline="0" dirty="0" err="1" smtClean="0"/>
              <a:t>репозиторий</a:t>
            </a:r>
            <a:r>
              <a:rPr lang="ru-RU" baseline="0" dirty="0" smtClean="0"/>
              <a:t> в </a:t>
            </a:r>
            <a:r>
              <a:rPr lang="en-US" baseline="0" dirty="0" smtClean="0"/>
              <a:t>GitHub, </a:t>
            </a:r>
            <a:r>
              <a:rPr lang="ru-RU" baseline="0" dirty="0" smtClean="0"/>
              <a:t>там же вел </a:t>
            </a:r>
            <a:r>
              <a:rPr lang="en-US" baseline="0" dirty="0" smtClean="0"/>
              <a:t>Issue Tracker</a:t>
            </a:r>
            <a:r>
              <a:rPr lang="ru-RU" baseline="0" dirty="0" smtClean="0"/>
              <a:t>. Интегрировал </a:t>
            </a:r>
            <a:r>
              <a:rPr lang="en-US" baseline="0" dirty="0" smtClean="0"/>
              <a:t>GitHub </a:t>
            </a:r>
            <a:r>
              <a:rPr lang="ru-RU" baseline="0" dirty="0" smtClean="0"/>
              <a:t>с </a:t>
            </a:r>
            <a:r>
              <a:rPr lang="en-US" baseline="0" dirty="0" smtClean="0"/>
              <a:t>Azure, </a:t>
            </a:r>
            <a:r>
              <a:rPr lang="ru-RU" baseline="0" dirty="0" smtClean="0"/>
              <a:t>где я развернул Сервер и БД своего проекта. Настроил </a:t>
            </a:r>
            <a:r>
              <a:rPr lang="en-US" baseline="0" dirty="0" err="1" smtClean="0"/>
              <a:t>Continious</a:t>
            </a:r>
            <a:r>
              <a:rPr lang="en-US" baseline="0" dirty="0" smtClean="0"/>
              <a:t> Delivery: </a:t>
            </a:r>
            <a:r>
              <a:rPr lang="ru-RU" baseline="0" dirty="0" smtClean="0"/>
              <a:t>из </a:t>
            </a:r>
            <a:r>
              <a:rPr lang="en-US" baseline="0" dirty="0" smtClean="0"/>
              <a:t>azure</a:t>
            </a:r>
            <a:r>
              <a:rPr lang="ru-RU" baseline="0" dirty="0" smtClean="0"/>
              <a:t>-ветки </a:t>
            </a:r>
            <a:r>
              <a:rPr lang="en-US" baseline="0" dirty="0" smtClean="0"/>
              <a:t>GitHub</a:t>
            </a:r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927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210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Приложение </a:t>
            </a:r>
            <a:r>
              <a:rPr lang="en-US" dirty="0" smtClean="0"/>
              <a:t>IndieWindy</a:t>
            </a:r>
            <a:r>
              <a:rPr lang="ru-RU" baseline="0" dirty="0" smtClean="0"/>
              <a:t> принадлежит к виду музыкальных </a:t>
            </a:r>
            <a:r>
              <a:rPr lang="ru-RU" baseline="0" dirty="0" err="1" smtClean="0"/>
              <a:t>стриминговых</a:t>
            </a:r>
            <a:r>
              <a:rPr lang="ru-RU" baseline="0" dirty="0" smtClean="0"/>
              <a:t> сервисов таких как:</a:t>
            </a:r>
            <a:r>
              <a:rPr lang="en-US" baseline="0" dirty="0" smtClean="0"/>
              <a:t> Google </a:t>
            </a:r>
            <a:r>
              <a:rPr lang="ru-RU" baseline="0" dirty="0" smtClean="0"/>
              <a:t>музыка, </a:t>
            </a:r>
            <a:r>
              <a:rPr lang="en-US" baseline="0" dirty="0" smtClean="0"/>
              <a:t>Boom, </a:t>
            </a:r>
            <a:r>
              <a:rPr lang="ru-RU" baseline="0" dirty="0" smtClean="0"/>
              <a:t>Яндекс музыка, </a:t>
            </a:r>
            <a:r>
              <a:rPr lang="en-US" baseline="0" dirty="0" smtClean="0"/>
              <a:t>Spotify</a:t>
            </a:r>
          </a:p>
          <a:p>
            <a:r>
              <a:rPr lang="ru-RU" baseline="0" dirty="0" smtClean="0"/>
              <a:t>Как они обычно работают?</a:t>
            </a:r>
          </a:p>
          <a:p>
            <a:r>
              <a:rPr lang="ru-RU" dirty="0" smtClean="0"/>
              <a:t>Обычно</a:t>
            </a:r>
            <a:r>
              <a:rPr lang="ru-RU" baseline="0" dirty="0" smtClean="0"/>
              <a:t> технология монетизации в музыкальных сервисов </a:t>
            </a:r>
            <a:r>
              <a:rPr lang="mr-IN" baseline="0" dirty="0" smtClean="0"/>
              <a:t>–</a:t>
            </a:r>
            <a:r>
              <a:rPr lang="ru-RU" baseline="0" dirty="0" smtClean="0"/>
              <a:t> это платная </a:t>
            </a:r>
            <a:r>
              <a:rPr lang="ru-RU" baseline="0" dirty="0" err="1" smtClean="0"/>
              <a:t>ежемесечная</a:t>
            </a:r>
            <a:r>
              <a:rPr lang="ru-RU" baseline="0" dirty="0" smtClean="0"/>
              <a:t> подписка. Каждый пользователь приложения раз в месяц платит за возможность прослушивать музыку известных исполнителей, а затем из этих денег музыкальный сервис платит музыкантам их гонорары.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4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Чем </a:t>
            </a:r>
            <a:r>
              <a:rPr lang="en-US" dirty="0" smtClean="0"/>
              <a:t>IndieWindy </a:t>
            </a:r>
            <a:r>
              <a:rPr lang="ru-RU" dirty="0" smtClean="0"/>
              <a:t>от них отличается? </a:t>
            </a:r>
          </a:p>
          <a:p>
            <a:r>
              <a:rPr lang="ru-RU" dirty="0" smtClean="0"/>
              <a:t>В </a:t>
            </a:r>
            <a:r>
              <a:rPr lang="en-US" dirty="0" smtClean="0"/>
              <a:t>IndieWindy</a:t>
            </a:r>
            <a:r>
              <a:rPr lang="en-US" baseline="0" dirty="0" smtClean="0"/>
              <a:t> </a:t>
            </a:r>
            <a:r>
              <a:rPr lang="ru-RU" baseline="0" dirty="0" smtClean="0"/>
              <a:t>нет платной подписки </a:t>
            </a:r>
            <a:r>
              <a:rPr lang="mr-IN" baseline="0" dirty="0" smtClean="0"/>
              <a:t>–</a:t>
            </a:r>
            <a:r>
              <a:rPr lang="ru-RU" baseline="0" dirty="0" smtClean="0"/>
              <a:t> музыка в свободной доступе</a:t>
            </a:r>
          </a:p>
          <a:p>
            <a:r>
              <a:rPr lang="ru-RU" baseline="0" dirty="0" smtClean="0"/>
              <a:t>Но пользователи могут переводить пожертвования(</a:t>
            </a:r>
            <a:r>
              <a:rPr lang="ru-RU" baseline="0" dirty="0" err="1" smtClean="0"/>
              <a:t>донаты</a:t>
            </a:r>
            <a:r>
              <a:rPr lang="ru-RU" baseline="0" dirty="0" smtClean="0"/>
              <a:t>) в пользу конкретный музыкантов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По-другому</a:t>
            </a:r>
            <a:r>
              <a:rPr lang="ru-RU" baseline="0" dirty="0" smtClean="0"/>
              <a:t> можно назвать это музыкальным </a:t>
            </a:r>
            <a:r>
              <a:rPr lang="ru-RU" baseline="0" dirty="0" err="1" smtClean="0"/>
              <a:t>краудфандингом</a:t>
            </a:r>
            <a:r>
              <a:rPr lang="ru-RU" baseline="0" smtClean="0"/>
              <a:t/>
            </a:r>
            <a:br>
              <a:rPr lang="ru-RU" baseline="0" smtClean="0"/>
            </a:br>
            <a:endParaRPr lang="ru-RU" baseline="0" smtClean="0"/>
          </a:p>
          <a:p>
            <a:r>
              <a:rPr lang="ru-RU" smtClean="0"/>
              <a:t/>
            </a:r>
            <a:br>
              <a:rPr lang="ru-RU" smtClean="0"/>
            </a:br>
            <a:r>
              <a:rPr lang="ru-RU" smtClean="0"/>
              <a:t>В чем преимущества</a:t>
            </a:r>
            <a:r>
              <a:rPr lang="ru-RU" baseline="0" smtClean="0"/>
              <a:t> </a:t>
            </a:r>
            <a:r>
              <a:rPr lang="en-US" baseline="0" smtClean="0"/>
              <a:t>IndieWindy </a:t>
            </a:r>
            <a:r>
              <a:rPr lang="ru-RU" baseline="0" smtClean="0"/>
              <a:t>перед популярными стриминговыми сервисами?</a:t>
            </a:r>
          </a:p>
          <a:p>
            <a:pPr marL="228600" indent="-228600">
              <a:buAutoNum type="arabicParenR"/>
            </a:pPr>
            <a:r>
              <a:rPr lang="ru-RU" baseline="0" smtClean="0"/>
              <a:t>Особая </a:t>
            </a:r>
            <a:r>
              <a:rPr lang="ru-RU" baseline="0" dirty="0" smtClean="0"/>
              <a:t>модель распространения музыки</a:t>
            </a:r>
          </a:p>
          <a:p>
            <a:pPr marL="228600" indent="-228600">
              <a:buAutoNum type="arabicParenR"/>
            </a:pPr>
            <a:r>
              <a:rPr lang="ru-RU" baseline="0" dirty="0" smtClean="0"/>
              <a:t>Информация о концертах музыкантов, в других сервисах такого нет</a:t>
            </a:r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788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Инди-музыканты не подписываются на лейблы, не пользуются услугами продюсеров (тех, что продвигают музыкантов). Все делают сами.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675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Работ</a:t>
            </a:r>
            <a:r>
              <a:rPr lang="ru-RU" baseline="0" dirty="0" smtClean="0"/>
              <a:t>а актуальна, т.к. спрос сейчас на музыкальные </a:t>
            </a:r>
            <a:r>
              <a:rPr lang="ru-RU" baseline="0" dirty="0" err="1" smtClean="0"/>
              <a:t>стриминговые</a:t>
            </a:r>
            <a:r>
              <a:rPr lang="ru-RU" baseline="0" dirty="0" smtClean="0"/>
              <a:t> сервисы стремительно растет сейчас во всем мире, а особенно растет в России.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Россия лидирует в мире по числу пользователей музыкальных потоковых сервисов. Аналитики ожидают в ближайшие 3 года роста рынка почти в 4 раза, до 18,6 млрд. рублей, со среднегодовым темпом роста на уровне 58%.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основания полагать, что бесплатный музыкальный сервис будет расти не хуже, чем платный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0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Стандартный </a:t>
            </a:r>
            <a:r>
              <a:rPr lang="en-US" dirty="0" smtClean="0"/>
              <a:t>workflow </a:t>
            </a:r>
            <a:r>
              <a:rPr lang="mr-IN" dirty="0" smtClean="0"/>
              <a:t>–</a:t>
            </a:r>
            <a:r>
              <a:rPr lang="ru-RU" baseline="0" dirty="0" smtClean="0"/>
              <a:t> требования, выбор технологий, </a:t>
            </a:r>
            <a:r>
              <a:rPr lang="ru-RU" baseline="0" dirty="0" err="1" smtClean="0"/>
              <a:t>бэкенд</a:t>
            </a:r>
            <a:r>
              <a:rPr lang="ru-RU" baseline="0" dirty="0" smtClean="0"/>
              <a:t>, </a:t>
            </a:r>
            <a:r>
              <a:rPr lang="ru-RU" baseline="0" dirty="0" err="1" smtClean="0"/>
              <a:t>фронтенд</a:t>
            </a:r>
            <a:r>
              <a:rPr lang="ru-RU" baseline="0" dirty="0" smtClean="0"/>
              <a:t>, доки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0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Сервис </a:t>
            </a:r>
            <a:r>
              <a:rPr lang="ru-RU" baseline="0" dirty="0" smtClean="0"/>
              <a:t>состоит из 3 частей: Андроид приложения (клиента), </a:t>
            </a:r>
            <a:r>
              <a:rPr lang="ru-RU" baseline="0" dirty="0" err="1" smtClean="0"/>
              <a:t>бэкенд</a:t>
            </a:r>
            <a:r>
              <a:rPr lang="ru-RU" baseline="0" dirty="0" smtClean="0"/>
              <a:t>-сервер</a:t>
            </a:r>
            <a:r>
              <a:rPr lang="en-US" baseline="0" dirty="0" smtClean="0"/>
              <a:t>, </a:t>
            </a:r>
            <a:r>
              <a:rPr lang="ru-RU" baseline="0" dirty="0" smtClean="0"/>
              <a:t>базы данных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ru-RU" baseline="0" dirty="0" smtClean="0"/>
              <a:t>БД хранит в себе все сущности необходимые для работы приложения. Аудиозаписи и изображения хранятся в БД в виде ссылок на файлы, хранящиеся на облаке </a:t>
            </a:r>
            <a:r>
              <a:rPr lang="en-US" baseline="0" dirty="0" smtClean="0"/>
              <a:t>Amazon Web Services</a:t>
            </a:r>
            <a:r>
              <a:rPr lang="ru-RU" baseline="0" dirty="0" smtClean="0"/>
              <a:t>.</a:t>
            </a:r>
          </a:p>
          <a:p>
            <a:endParaRPr lang="en-US" baseline="0" dirty="0" smtClean="0"/>
          </a:p>
          <a:p>
            <a:r>
              <a:rPr lang="ru-RU" dirty="0" smtClean="0"/>
              <a:t>Сервер</a:t>
            </a:r>
            <a:r>
              <a:rPr lang="ru-RU" baseline="0" dirty="0" smtClean="0"/>
              <a:t> предоставляет </a:t>
            </a:r>
            <a:r>
              <a:rPr lang="en-US" baseline="0" dirty="0" smtClean="0"/>
              <a:t>REST API</a:t>
            </a:r>
            <a:r>
              <a:rPr lang="ru-RU" baseline="0" dirty="0" smtClean="0"/>
              <a:t> и выполняет</a:t>
            </a:r>
            <a:r>
              <a:rPr lang="en-US" baseline="0" dirty="0" smtClean="0"/>
              <a:t> CRUD </a:t>
            </a:r>
            <a:r>
              <a:rPr lang="ru-RU" baseline="0" dirty="0" smtClean="0"/>
              <a:t>операции с БД</a:t>
            </a:r>
            <a:endParaRPr lang="en-US" baseline="0" dirty="0" smtClean="0"/>
          </a:p>
          <a:p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en-US" baseline="0" dirty="0" smtClean="0"/>
              <a:t>Android</a:t>
            </a:r>
            <a:r>
              <a:rPr lang="ru-RU" baseline="0" dirty="0" smtClean="0"/>
              <a:t> приложение посылает запросы к </a:t>
            </a:r>
            <a:r>
              <a:rPr lang="en-US" baseline="0" dirty="0" smtClean="0"/>
              <a:t>API </a:t>
            </a:r>
            <a:r>
              <a:rPr lang="ru-RU" baseline="0" dirty="0" smtClean="0"/>
              <a:t>сервера и получает на них ответы. Стриминг аудиозаписей и изображений происходит по</a:t>
            </a:r>
            <a:r>
              <a:rPr lang="en-US" baseline="0" dirty="0" smtClean="0"/>
              <a:t> </a:t>
            </a:r>
            <a:r>
              <a:rPr lang="ru-RU" baseline="0" dirty="0" smtClean="0"/>
              <a:t>полученному </a:t>
            </a:r>
            <a:r>
              <a:rPr lang="en-US" baseline="0" dirty="0" smtClean="0"/>
              <a:t>URL </a:t>
            </a:r>
            <a:r>
              <a:rPr lang="ru-RU" baseline="0" dirty="0" smtClean="0"/>
              <a:t>с </a:t>
            </a:r>
            <a:r>
              <a:rPr lang="en-US" baseline="0" dirty="0" smtClean="0"/>
              <a:t>AWS</a:t>
            </a:r>
            <a:r>
              <a:rPr lang="ru-RU" baseline="0" dirty="0" smtClean="0"/>
              <a:t> облака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967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База данных реализована на</a:t>
            </a:r>
            <a:r>
              <a:rPr lang="ru-RU" baseline="0" dirty="0" smtClean="0"/>
              <a:t> </a:t>
            </a:r>
            <a:r>
              <a:rPr lang="en-US" baseline="0" dirty="0" smtClean="0"/>
              <a:t>PostgreSQL</a:t>
            </a:r>
            <a:r>
              <a:rPr lang="ru-RU" baseline="0" dirty="0" smtClean="0"/>
              <a:t>. </a:t>
            </a:r>
            <a:r>
              <a:rPr lang="ru-RU" dirty="0" smtClean="0"/>
              <a:t>На</a:t>
            </a:r>
            <a:r>
              <a:rPr lang="ru-RU" baseline="0" dirty="0" smtClean="0"/>
              <a:t> картинке представлена схема сущностей базы данных. </a:t>
            </a:r>
            <a:br>
              <a:rPr lang="ru-RU" baseline="0" dirty="0" smtClean="0"/>
            </a:br>
            <a:r>
              <a:rPr lang="ru-RU" baseline="0" dirty="0" smtClean="0"/>
              <a:t>Основными сущностями БД являются </a:t>
            </a:r>
          </a:p>
          <a:p>
            <a:r>
              <a:rPr lang="en-US" b="1" baseline="0" dirty="0" err="1" smtClean="0"/>
              <a:t>app_user</a:t>
            </a:r>
            <a:r>
              <a:rPr lang="ru-RU" b="0" baseline="0" dirty="0" smtClean="0"/>
              <a:t>: </a:t>
            </a:r>
            <a:r>
              <a:rPr lang="ru-RU" baseline="0" dirty="0" smtClean="0"/>
              <a:t>пользователь приложения</a:t>
            </a:r>
          </a:p>
          <a:p>
            <a:r>
              <a:rPr lang="en-US" b="1" baseline="0" dirty="0" smtClean="0"/>
              <a:t>artist:</a:t>
            </a:r>
            <a:r>
              <a:rPr lang="ru-RU" b="1" baseline="0" dirty="0" smtClean="0"/>
              <a:t> </a:t>
            </a:r>
            <a:r>
              <a:rPr lang="ru-RU" b="0" baseline="0" dirty="0" smtClean="0"/>
              <a:t>музыкант, исполнитель. Имеет </a:t>
            </a:r>
            <a:r>
              <a:rPr lang="en-US" b="0" baseline="0" dirty="0" smtClean="0"/>
              <a:t>id, </a:t>
            </a:r>
            <a:r>
              <a:rPr lang="ru-RU" b="0" baseline="0" dirty="0" smtClean="0"/>
              <a:t>название, ссылку на изображение, описание</a:t>
            </a:r>
          </a:p>
          <a:p>
            <a:r>
              <a:rPr lang="en-US" b="1" baseline="0" dirty="0" smtClean="0"/>
              <a:t>album:</a:t>
            </a:r>
            <a:r>
              <a:rPr lang="ru-RU" b="1" baseline="0" dirty="0" smtClean="0"/>
              <a:t> </a:t>
            </a:r>
            <a:r>
              <a:rPr lang="ru-RU" b="0" baseline="0" dirty="0" smtClean="0"/>
              <a:t>альбом</a:t>
            </a:r>
            <a:endParaRPr lang="en-US" b="1" baseline="0" dirty="0" smtClean="0"/>
          </a:p>
          <a:p>
            <a:r>
              <a:rPr lang="en-US" b="1" baseline="0" dirty="0" smtClean="0"/>
              <a:t>song:</a:t>
            </a:r>
            <a:r>
              <a:rPr lang="ru-RU" b="1" baseline="0" dirty="0" smtClean="0"/>
              <a:t> </a:t>
            </a:r>
            <a:r>
              <a:rPr lang="ru-RU" b="0" baseline="0" dirty="0" smtClean="0"/>
              <a:t>аудиозапись</a:t>
            </a:r>
            <a:endParaRPr lang="en-US" b="1" baseline="0" dirty="0" smtClean="0"/>
          </a:p>
          <a:p>
            <a:r>
              <a:rPr lang="en-US" b="1" baseline="0" dirty="0" smtClean="0"/>
              <a:t>concert:</a:t>
            </a:r>
            <a:r>
              <a:rPr lang="ru-RU" b="1" baseline="0" dirty="0" smtClean="0"/>
              <a:t> </a:t>
            </a:r>
            <a:r>
              <a:rPr lang="ru-RU" b="0" baseline="0" dirty="0" smtClean="0"/>
              <a:t>концерт. Описание, картинка, время начала, адрес, ссылка на страницу для покупки билета</a:t>
            </a:r>
            <a:endParaRPr lang="en-US" b="1" baseline="0" dirty="0" smtClean="0"/>
          </a:p>
          <a:p>
            <a:r>
              <a:rPr lang="en-US" b="1" baseline="0" dirty="0" smtClean="0"/>
              <a:t>post</a:t>
            </a:r>
            <a:r>
              <a:rPr lang="en-US" b="0" baseline="0" dirty="0" smtClean="0"/>
              <a:t>:</a:t>
            </a:r>
            <a:r>
              <a:rPr lang="ru-RU" b="0" baseline="0" dirty="0" smtClean="0"/>
              <a:t> пост, запись</a:t>
            </a:r>
          </a:p>
          <a:p>
            <a:r>
              <a:rPr lang="en-US" b="1" baseline="0" dirty="0" smtClean="0"/>
              <a:t>donation: </a:t>
            </a:r>
            <a:r>
              <a:rPr lang="ru-RU" b="0" baseline="0" dirty="0" smtClean="0"/>
              <a:t>пожертвование, хранит пользователя, исполнителя, сумму и дату</a:t>
            </a:r>
            <a:endParaRPr lang="ru-RU" b="1" baseline="0" dirty="0" smtClean="0"/>
          </a:p>
          <a:p>
            <a:endParaRPr lang="ru-RU" b="0" baseline="0" dirty="0" smtClean="0"/>
          </a:p>
          <a:p>
            <a:r>
              <a:rPr lang="ru-RU" b="0" baseline="0" dirty="0" smtClean="0"/>
              <a:t>Пользователь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app_user</a:t>
            </a:r>
            <a:r>
              <a:rPr lang="en-US" b="0" baseline="0" dirty="0" smtClean="0"/>
              <a:t>) </a:t>
            </a:r>
            <a:r>
              <a:rPr lang="ru-RU" b="0" baseline="0" dirty="0" smtClean="0"/>
              <a:t>может сохранять в избранное исполнителя, альбом, аудиозапись и концерт. Для этого существуют связи </a:t>
            </a:r>
            <a:r>
              <a:rPr lang="en-US" b="0" baseline="0" dirty="0" err="1" smtClean="0"/>
              <a:t>user_artist_link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user_album_link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user_song_ink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user_concert_link</a:t>
            </a:r>
            <a:endParaRPr lang="en-US" b="0" baseline="0" dirty="0" smtClean="0"/>
          </a:p>
          <a:p>
            <a:endParaRPr lang="ru-RU" b="0" baseline="0" dirty="0" smtClean="0"/>
          </a:p>
          <a:p>
            <a:r>
              <a:rPr lang="ru-RU" b="0" baseline="0" dirty="0" smtClean="0"/>
              <a:t>Один исполнитель (</a:t>
            </a:r>
            <a:r>
              <a:rPr lang="en-US" b="0" baseline="0" dirty="0" smtClean="0"/>
              <a:t>artist) </a:t>
            </a:r>
            <a:r>
              <a:rPr lang="ru-RU" b="0" baseline="0" dirty="0" smtClean="0"/>
              <a:t>может выкладывать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много альбомов, постов </a:t>
            </a:r>
            <a:r>
              <a:rPr lang="mr-IN" b="0" baseline="0" dirty="0" smtClean="0"/>
              <a:t>–</a:t>
            </a:r>
            <a:r>
              <a:rPr lang="ru-RU" b="0" baseline="0" dirty="0" smtClean="0"/>
              <a:t> для этого существуют связи </a:t>
            </a:r>
            <a:r>
              <a:rPr lang="en-US" b="0" baseline="0" dirty="0" err="1" smtClean="0"/>
              <a:t>artist_album_link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artist_post_link</a:t>
            </a:r>
            <a:endParaRPr lang="ru-RU" b="0" baseline="0" dirty="0" smtClean="0"/>
          </a:p>
          <a:p>
            <a:endParaRPr lang="ru-RU" b="0" baseline="0" dirty="0" smtClean="0"/>
          </a:p>
          <a:p>
            <a:r>
              <a:rPr lang="ru-RU" dirty="0" smtClean="0"/>
              <a:t>В</a:t>
            </a:r>
            <a:r>
              <a:rPr lang="ru-RU" baseline="0" dirty="0" smtClean="0"/>
              <a:t> одном концерте могут участвовать много исполнителей(фестиваль), поэтому существует связь </a:t>
            </a:r>
            <a:r>
              <a:rPr lang="en-US" baseline="0" dirty="0" err="1" smtClean="0"/>
              <a:t>artist_concert_link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en-US" baseline="0" dirty="0" err="1" smtClean="0"/>
              <a:t>Latest_post</a:t>
            </a:r>
            <a:r>
              <a:rPr lang="en-US" baseline="0" dirty="0" smtClean="0"/>
              <a:t> </a:t>
            </a:r>
            <a:r>
              <a:rPr lang="ru-RU" baseline="0" dirty="0" smtClean="0"/>
              <a:t>для постов из категории «Новинки»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04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 реализован с помощью технологии ASP .NET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 , на языке программирования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8.0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Решение содержит в себе 2 проекта: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DatabaseAPI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Проект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DatabaseAPI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 в себе модели базы данных и сервисы для работы с ними.</a:t>
            </a:r>
            <a:r>
              <a:rPr lang="ru-RU" dirty="0" smtClean="0">
                <a:effectLst/>
              </a:rPr>
              <a:t> </a:t>
            </a:r>
            <a:endParaRPr lang="en-US" dirty="0" smtClean="0">
              <a:effectLst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Проект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 контроллеры, предоставляющие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55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4/17/20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4/17/20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4/17/20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9.tif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1.png"/><Relationship Id="rId5" Type="http://schemas.openxmlformats.org/officeDocument/2006/relationships/image" Target="../media/image22.tiff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0.png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tiff"/><Relationship Id="rId12" Type="http://schemas.openxmlformats.org/officeDocument/2006/relationships/image" Target="../media/image31.tiff"/><Relationship Id="rId13" Type="http://schemas.openxmlformats.org/officeDocument/2006/relationships/image" Target="../media/image29.tiff"/><Relationship Id="rId14" Type="http://schemas.openxmlformats.org/officeDocument/2006/relationships/image" Target="../media/image22.tiff"/><Relationship Id="rId15" Type="http://schemas.openxmlformats.org/officeDocument/2006/relationships/image" Target="../media/image35.tiff"/><Relationship Id="rId16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Relationship Id="rId4" Type="http://schemas.openxmlformats.org/officeDocument/2006/relationships/image" Target="../media/image34.png"/><Relationship Id="rId5" Type="http://schemas.openxmlformats.org/officeDocument/2006/relationships/image" Target="../media/image26.jpeg"/><Relationship Id="rId6" Type="http://schemas.openxmlformats.org/officeDocument/2006/relationships/image" Target="../media/image25.jpeg"/><Relationship Id="rId7" Type="http://schemas.openxmlformats.org/officeDocument/2006/relationships/image" Target="../media/image33.png"/><Relationship Id="rId8" Type="http://schemas.openxmlformats.org/officeDocument/2006/relationships/image" Target="../media/image11.tiff"/><Relationship Id="rId9" Type="http://schemas.openxmlformats.org/officeDocument/2006/relationships/image" Target="../media/image10.tiff"/><Relationship Id="rId10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2.jpeg"/><Relationship Id="rId6" Type="http://schemas.openxmlformats.org/officeDocument/2006/relationships/image" Target="../media/image3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chemeClr val="tx2"/>
                </a:solidFill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chemeClr val="tx2"/>
                </a:solidFill>
                <a:cs typeface="+mj-lt"/>
              </a:rPr>
            </a:br>
            <a:r>
              <a:rPr lang="ru-RU" sz="2800" dirty="0">
                <a:solidFill>
                  <a:schemeClr val="tx2"/>
                </a:solidFill>
                <a:cs typeface="+mj-lt"/>
              </a:rPr>
              <a:t>Департамент программной </a:t>
            </a:r>
            <a:r>
              <a:rPr lang="ru-RU" sz="2800" dirty="0" smtClean="0">
                <a:solidFill>
                  <a:schemeClr val="tx2"/>
                </a:solidFill>
                <a:cs typeface="+mj-lt"/>
              </a:rPr>
              <a:t>инженерии</a:t>
            </a:r>
            <a:r>
              <a:rPr lang="ru-RU" sz="2800" dirty="0" smtClean="0">
                <a:solidFill>
                  <a:schemeClr val="tx2"/>
                </a:solidFill>
                <a:ea typeface="MS PGothic" panose="020B0600070205080204" charset="-128"/>
                <a:cs typeface="+mj-lt"/>
              </a:rPr>
              <a:t/>
            </a:r>
            <a:br>
              <a:rPr lang="ru-RU" sz="2800" dirty="0" smtClean="0">
                <a:solidFill>
                  <a:schemeClr val="tx2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 smtClean="0">
                <a:solidFill>
                  <a:schemeClr val="tx2"/>
                </a:solidFill>
                <a:ea typeface="MS PGothic" panose="020B0600070205080204" charset="-128"/>
                <a:cs typeface="+mj-lt"/>
              </a:rPr>
              <a:t>Курсовая работа</a:t>
            </a:r>
            <a: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  <a:t/>
            </a:r>
            <a:b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</a:br>
            <a:r>
              <a:rPr lang="ru-RU" sz="2800" b="1" dirty="0">
                <a:solidFill>
                  <a:schemeClr val="tx2"/>
                </a:solidFill>
                <a:cs typeface="+mj-lt"/>
              </a:rPr>
              <a:t>Андроид приложение IndieWindy</a:t>
            </a:r>
            <a:endParaRPr lang="en-US" sz="2900" b="1" dirty="0">
              <a:solidFill>
                <a:schemeClr val="tx2"/>
              </a:solidFill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337049"/>
            <a:ext cx="6400800" cy="1924051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Выполнил </a:t>
            </a:r>
            <a:r>
              <a:rPr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студент группы </a:t>
            </a:r>
            <a:r>
              <a:rPr lang="ru-RU" sz="1800" u="sng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БПИ173</a:t>
            </a:r>
            <a:r>
              <a:rPr lang="en-US" sz="1800" u="sng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800" u="sng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b="1" dirty="0" smtClean="0">
                <a:solidFill>
                  <a:schemeClr val="tx2"/>
                </a:solidFill>
                <a:latin typeface="+mj-lt"/>
                <a:cs typeface="+mj-lt"/>
              </a:rPr>
              <a:t>Ройтман Сергей Игоревич</a:t>
            </a:r>
            <a:endParaRPr kumimoji="1" lang="ru-RU" sz="1800" b="1" dirty="0">
              <a:solidFill>
                <a:schemeClr val="tx2"/>
              </a:solidFill>
              <a:latin typeface="+mj-lt"/>
              <a:cs typeface="+mj-lt"/>
            </a:endParaRPr>
          </a:p>
          <a:p>
            <a:pPr algn="r" eaLnBrk="1" hangingPunct="1"/>
            <a:r>
              <a:rPr kumimoji="1"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</a:t>
            </a:r>
            <a:r>
              <a:rPr kumimoji="1" lang="ru-RU" sz="1800" u="sng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</a:p>
          <a:p>
            <a:pPr algn="r" eaLnBrk="1" hangingPunct="1"/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Доцент департамента программной инженерии факультета компьютерных наук</a:t>
            </a:r>
            <a:r>
              <a:rPr kumimoji="1" lang="ru-RU" sz="1800" dirty="0" smtClean="0">
                <a:solidFill>
                  <a:schemeClr val="tx2"/>
                </a:solidFill>
                <a:latin typeface="+mj-lt"/>
                <a:cs typeface="+mj-lt"/>
              </a:rPr>
              <a:t/>
            </a:r>
            <a:br>
              <a:rPr kumimoji="1" lang="ru-RU" sz="1800" dirty="0" smtClean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b="1" dirty="0" smtClean="0">
                <a:solidFill>
                  <a:schemeClr val="tx2"/>
                </a:solidFill>
                <a:latin typeface="+mj-lt"/>
                <a:cs typeface="+mj-lt"/>
              </a:rPr>
              <a:t>Александр Давидович </a:t>
            </a:r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Брейман</a:t>
            </a:r>
            <a:endParaRPr kumimoji="1" lang="ru-RU" sz="1800" b="1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  <a:latin typeface="+mj-lt"/>
                <a:cs typeface="+mj-lt"/>
              </a:rPr>
              <a:t>2020</a:t>
            </a:r>
            <a:endParaRPr lang="ru-RU" sz="800" dirty="0">
              <a:solidFill>
                <a:schemeClr val="bg1"/>
              </a:solidFill>
              <a:latin typeface="+mj-lt"/>
              <a:cs typeface="+mj-lt"/>
            </a:endParaRP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458200" y="6373776"/>
            <a:ext cx="468000" cy="367200"/>
          </a:xfrm>
        </p:spPr>
        <p:txBody>
          <a:bodyPr/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102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Сервер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7" y="1566058"/>
            <a:ext cx="933400" cy="9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370" y="1376850"/>
            <a:ext cx="4279316" cy="1069829"/>
          </a:xfrm>
          <a:prstGeom prst="rect">
            <a:avLst/>
          </a:prstGeom>
        </p:spPr>
      </p:pic>
      <p:sp>
        <p:nvSpPr>
          <p:cNvPr id="13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34259" y="3338388"/>
            <a:ext cx="1709136" cy="26876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app</a:t>
            </a:r>
            <a:endParaRPr lang="ru-RU" dirty="0"/>
          </a:p>
        </p:txBody>
      </p:sp>
      <p:sp>
        <p:nvSpPr>
          <p:cNvPr id="17" name="Цилиндр 16"/>
          <p:cNvSpPr/>
          <p:nvPr/>
        </p:nvSpPr>
        <p:spPr>
          <a:xfrm>
            <a:off x="7501095" y="3541310"/>
            <a:ext cx="1421027" cy="24960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ru-RU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1964724" y="4682228"/>
            <a:ext cx="5101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6764055" y="4682228"/>
            <a:ext cx="737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6764055" y="4895830"/>
            <a:ext cx="7370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1943395" y="4895830"/>
            <a:ext cx="5101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Рамка 9"/>
          <p:cNvSpPr/>
          <p:nvPr/>
        </p:nvSpPr>
        <p:spPr>
          <a:xfrm>
            <a:off x="2474856" y="3029765"/>
            <a:ext cx="4289199" cy="300760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25403" y="303218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Server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5323561" y="3995447"/>
            <a:ext cx="1440494" cy="16659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DatabaseAPI</a:t>
            </a:r>
            <a:endParaRPr lang="ru-RU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2496185" y="3989498"/>
            <a:ext cx="1440494" cy="16659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WebAPI</a:t>
            </a:r>
            <a:endParaRPr lang="ru-RU" dirty="0"/>
          </a:p>
        </p:txBody>
      </p:sp>
      <p:cxnSp>
        <p:nvCxnSpPr>
          <p:cNvPr id="45" name="Прямая со стрелкой 44"/>
          <p:cNvCxnSpPr/>
          <p:nvPr/>
        </p:nvCxnSpPr>
        <p:spPr>
          <a:xfrm>
            <a:off x="3957031" y="4674891"/>
            <a:ext cx="13868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 flipV="1">
            <a:off x="3936679" y="4887204"/>
            <a:ext cx="1386882" cy="5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49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3369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Сервер</a:t>
            </a:r>
            <a:r>
              <a:rPr lang="en-US" b="1" dirty="0" smtClean="0">
                <a:solidFill>
                  <a:schemeClr val="bg1"/>
                </a:solidFill>
              </a:rPr>
              <a:t>. DatabaseAPI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11" y="1800210"/>
            <a:ext cx="2210764" cy="34157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912" y="1551191"/>
            <a:ext cx="2701186" cy="280880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3" y="5269360"/>
            <a:ext cx="2745302" cy="83803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83" y="1581282"/>
            <a:ext cx="2060129" cy="25371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45376" y="1287313"/>
            <a:ext cx="13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Структура</a:t>
            </a:r>
            <a:endParaRPr lang="ru-RU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475" y="4434387"/>
            <a:ext cx="3086798" cy="164629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404513" y="1346334"/>
            <a:ext cx="362073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Описание: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Отвечает за работу с БД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Работа с БД реализована через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ORM EF Core 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и 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Dapper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EF Core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реализует 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Model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-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first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подход с моделями из </a:t>
            </a:r>
            <a:r>
              <a:rPr lang="en-US" sz="1600" b="1" dirty="0" smtClean="0">
                <a:solidFill>
                  <a:srgbClr val="003F82"/>
                </a:solidFill>
                <a:cs typeface="Arial" panose="020B0604020202020204" pitchFamily="34" charset="0"/>
              </a:rPr>
              <a:t>Models, Migrations</a:t>
            </a:r>
            <a:r>
              <a:rPr lang="en-US" sz="1600" dirty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mr-IN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–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изменения в БД, </a:t>
            </a:r>
            <a:r>
              <a:rPr lang="en-US" sz="1600" b="1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DbContext</a:t>
            </a:r>
            <a:r>
              <a:rPr lang="ru-RU" sz="1600" b="1" dirty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mr-IN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–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сеанс соединения с БД</a:t>
            </a:r>
            <a:endParaRPr lang="en-US" sz="1600" b="1" dirty="0" smtClean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>
                <a:solidFill>
                  <a:srgbClr val="003F82"/>
                </a:solidFill>
                <a:cs typeface="Arial" panose="020B0604020202020204" pitchFamily="34" charset="0"/>
              </a:rPr>
              <a:t>Services: 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классы, содержащие запросы к БД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2749" y="4537062"/>
            <a:ext cx="1357753" cy="13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5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3369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Сервер</a:t>
            </a:r>
            <a:r>
              <a:rPr lang="en-US" b="1" dirty="0" smtClean="0">
                <a:solidFill>
                  <a:schemeClr val="bg1"/>
                </a:solidFill>
              </a:rPr>
              <a:t>. DatabaseAPI</a:t>
            </a:r>
            <a:endParaRPr lang="ru-RU" b="1" dirty="0" smtClean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3870" y="1525509"/>
            <a:ext cx="280268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Пример сервиса:</a:t>
            </a:r>
            <a:endParaRPr lang="ru-RU" b="1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Унаследован от </a:t>
            </a:r>
            <a:r>
              <a:rPr lang="en-US" sz="1600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DatabaseBaseService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(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там реализованы базовые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CRUD 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операции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Запрос </a:t>
            </a:r>
            <a:r>
              <a:rPr lang="ru-RU" sz="1600" dirty="0">
                <a:solidFill>
                  <a:srgbClr val="003F82"/>
                </a:solidFill>
                <a:cs typeface="Arial" panose="020B0604020202020204" pitchFamily="34" charset="0"/>
              </a:rPr>
              <a:t>к 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БД через </a:t>
            </a:r>
            <a:r>
              <a:rPr lang="en-US" sz="1600" b="1" dirty="0" smtClean="0">
                <a:solidFill>
                  <a:srgbClr val="003F82"/>
                </a:solidFill>
                <a:cs typeface="Arial" panose="020B0604020202020204" pitchFamily="34" charset="0"/>
              </a:rPr>
              <a:t>Dapper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Запросы к БД выполняются асинхронно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8" y="5085813"/>
            <a:ext cx="1996686" cy="9983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460" y="1576207"/>
            <a:ext cx="6443662" cy="44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2025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Сервер</a:t>
            </a:r>
            <a:r>
              <a:rPr lang="en-US" b="1" dirty="0" smtClean="0">
                <a:solidFill>
                  <a:schemeClr val="bg1"/>
                </a:solidFill>
              </a:rPr>
              <a:t>. WebAPI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20" y="1741518"/>
            <a:ext cx="2998846" cy="364530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55588" y="1370474"/>
            <a:ext cx="1532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smtClean="0">
                <a:solidFill>
                  <a:srgbClr val="003F82"/>
                </a:solidFill>
                <a:cs typeface="Arial" panose="020B0604020202020204" pitchFamily="34" charset="0"/>
              </a:rPr>
              <a:t>Структура</a:t>
            </a:r>
            <a:endParaRPr lang="ru-RU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142699" y="1325633"/>
            <a:ext cx="687847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Описание</a:t>
            </a:r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500" dirty="0" smtClean="0">
                <a:solidFill>
                  <a:srgbClr val="003F82"/>
                </a:solidFill>
                <a:cs typeface="Arial" panose="020B0604020202020204" pitchFamily="34" charset="0"/>
              </a:rPr>
              <a:t>Предоставляет </a:t>
            </a:r>
            <a:r>
              <a:rPr lang="en-US" sz="1500" dirty="0" smtClean="0">
                <a:solidFill>
                  <a:srgbClr val="003F82"/>
                </a:solidFill>
                <a:cs typeface="Arial" panose="020B0604020202020204" pitchFamily="34" charset="0"/>
              </a:rPr>
              <a:t>REST API</a:t>
            </a:r>
            <a:endParaRPr lang="ru-RU" sz="1500" dirty="0" smtClean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003F82"/>
                </a:solidFill>
                <a:cs typeface="Arial" panose="020B0604020202020204" pitchFamily="34" charset="0"/>
              </a:rPr>
              <a:t>Controllers</a:t>
            </a:r>
            <a:r>
              <a:rPr lang="en-US" sz="1400" b="1" dirty="0">
                <a:solidFill>
                  <a:srgbClr val="003F82"/>
                </a:solidFill>
                <a:cs typeface="Arial" panose="020B0604020202020204" pitchFamily="34" charset="0"/>
              </a:rPr>
              <a:t>: </a:t>
            </a:r>
            <a:r>
              <a:rPr lang="ru-RU" sz="1400" dirty="0">
                <a:solidFill>
                  <a:srgbClr val="003F82"/>
                </a:solidFill>
                <a:cs typeface="Arial" panose="020B0604020202020204" pitchFamily="34" charset="0"/>
              </a:rPr>
              <a:t>содержит методы обработки </a:t>
            </a:r>
            <a:r>
              <a:rPr lang="en-US" sz="1400" dirty="0">
                <a:solidFill>
                  <a:srgbClr val="003F82"/>
                </a:solidFill>
                <a:cs typeface="Arial" panose="020B0604020202020204" pitchFamily="34" charset="0"/>
              </a:rPr>
              <a:t>API </a:t>
            </a:r>
            <a:r>
              <a:rPr lang="ru-RU" sz="1400" dirty="0" smtClean="0">
                <a:solidFill>
                  <a:srgbClr val="003F82"/>
                </a:solidFill>
                <a:cs typeface="Arial" panose="020B0604020202020204" pitchFamily="34" charset="0"/>
              </a:rPr>
              <a:t>запросов</a:t>
            </a:r>
            <a:endParaRPr lang="ru-RU" sz="16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280846" y="2126271"/>
            <a:ext cx="2405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Пример контроллера:</a:t>
            </a:r>
            <a:endParaRPr lang="ru-RU" sz="16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2371891" y="2364575"/>
            <a:ext cx="64200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sz="1400" dirty="0" smtClean="0">
                <a:solidFill>
                  <a:srgbClr val="003F82"/>
                </a:solidFill>
                <a:cs typeface="Arial" panose="020B0604020202020204" pitchFamily="34" charset="0"/>
              </a:rPr>
              <a:t>Использует сервисы работы с БД из</a:t>
            </a:r>
            <a:r>
              <a:rPr lang="en-US" sz="1400" dirty="0" smtClean="0">
                <a:solidFill>
                  <a:srgbClr val="003F82"/>
                </a:solidFill>
                <a:cs typeface="Arial" panose="020B0604020202020204" pitchFamily="34" charset="0"/>
              </a:rPr>
              <a:t> DatabaseAPI</a:t>
            </a:r>
            <a:r>
              <a:rPr lang="ru-RU" sz="1400" dirty="0" smtClean="0">
                <a:solidFill>
                  <a:srgbClr val="003F82"/>
                </a:solidFill>
                <a:cs typeface="Arial" panose="020B0604020202020204" pitchFamily="34" charset="0"/>
              </a:rPr>
              <a:t>. Сервисы подключаются через механизм </a:t>
            </a:r>
            <a:r>
              <a:rPr lang="en-US" sz="1400" b="1" dirty="0" smtClean="0">
                <a:solidFill>
                  <a:srgbClr val="003F82"/>
                </a:solidFill>
                <a:cs typeface="Arial" panose="020B0604020202020204" pitchFamily="34" charset="0"/>
              </a:rPr>
              <a:t>Dependency Injection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400" dirty="0" smtClean="0">
                <a:solidFill>
                  <a:srgbClr val="003F82"/>
                </a:solidFill>
                <a:cs typeface="Arial" panose="020B0604020202020204" pitchFamily="34" charset="0"/>
              </a:rPr>
              <a:t>Запросы </a:t>
            </a:r>
            <a:r>
              <a:rPr lang="ru-RU" sz="1400" dirty="0">
                <a:solidFill>
                  <a:srgbClr val="003F82"/>
                </a:solidFill>
                <a:cs typeface="Arial" panose="020B0604020202020204" pitchFamily="34" charset="0"/>
              </a:rPr>
              <a:t>к </a:t>
            </a:r>
            <a:r>
              <a:rPr lang="ru-RU" sz="1400" dirty="0" smtClean="0">
                <a:solidFill>
                  <a:srgbClr val="003F82"/>
                </a:solidFill>
                <a:cs typeface="Arial" panose="020B0604020202020204" pitchFamily="34" charset="0"/>
              </a:rPr>
              <a:t>сервисам выполняются асинхронно</a:t>
            </a:r>
            <a:endParaRPr lang="ru-RU" sz="1400" dirty="0">
              <a:solidFill>
                <a:srgbClr val="003F82"/>
              </a:solidFill>
              <a:cs typeface="Arial" panose="020B0604020202020204" pitchFamily="34" charset="0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019" y="1408130"/>
            <a:ext cx="808351" cy="2336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944" y="3138158"/>
            <a:ext cx="4669281" cy="32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2536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Android </a:t>
            </a:r>
            <a:r>
              <a:rPr lang="ru-RU" b="1" dirty="0" smtClean="0">
                <a:solidFill>
                  <a:schemeClr val="bg1"/>
                </a:solidFill>
              </a:rPr>
              <a:t>приложение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8" y="1807983"/>
            <a:ext cx="3609464" cy="4130722"/>
          </a:xfrm>
          <a:prstGeom prst="rect">
            <a:avLst/>
          </a:prstGeom>
        </p:spPr>
      </p:pic>
      <p:pic>
        <p:nvPicPr>
          <p:cNvPr id="9" name="main-qimg-357f02231aed5b6a7c815c576b09b29f.jpeg" descr="main-qimg-357f02231aed5b6a7c815c576b09b29f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43688" y="1365703"/>
            <a:ext cx="1049710" cy="786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ogo-java.jpg" descr="logo-java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04445" y="1361232"/>
            <a:ext cx="462101" cy="79116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Прямоугольник 2"/>
          <p:cNvSpPr/>
          <p:nvPr/>
        </p:nvSpPr>
        <p:spPr>
          <a:xfrm>
            <a:off x="255588" y="1389716"/>
            <a:ext cx="13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>
                <a:solidFill>
                  <a:srgbClr val="003F82"/>
                </a:solidFill>
                <a:cs typeface="Arial" panose="020B0604020202020204" pitchFamily="34" charset="0"/>
              </a:rPr>
              <a:t>Структура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992394" y="1506062"/>
            <a:ext cx="51516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Описание: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Проект разделен на 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java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и 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res</a:t>
            </a:r>
            <a:endParaRPr lang="ru-RU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В папке 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java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содержится код для управления логикой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приложения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В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папке </a:t>
            </a:r>
            <a:r>
              <a:rPr lang="ru-RU" dirty="0" err="1">
                <a:solidFill>
                  <a:srgbClr val="003F82"/>
                </a:solidFill>
                <a:cs typeface="Arial" panose="020B0604020202020204" pitchFamily="34" charset="0"/>
              </a:rPr>
              <a:t>res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 находятся 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XML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файлы, описывающие внешний вид страниц, а также вспомогательные ресурсы для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них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003F8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7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3028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Android </a:t>
            </a:r>
            <a:r>
              <a:rPr lang="ru-RU" b="1" dirty="0" smtClean="0">
                <a:solidFill>
                  <a:schemeClr val="bg1"/>
                </a:solidFill>
              </a:rPr>
              <a:t>приложение</a:t>
            </a:r>
            <a:r>
              <a:rPr lang="en-US" b="1" dirty="0" smtClean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A</a:t>
            </a:r>
            <a:r>
              <a:rPr lang="en-US" b="1" dirty="0" err="1" smtClean="0">
                <a:solidFill>
                  <a:schemeClr val="bg1"/>
                </a:solidFill>
              </a:rPr>
              <a:t>pi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5588" y="1389716"/>
            <a:ext cx="13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>
                <a:solidFill>
                  <a:srgbClr val="003F82"/>
                </a:solidFill>
                <a:cs typeface="Arial" panose="020B0604020202020204" pitchFamily="34" charset="0"/>
              </a:rPr>
              <a:t>Структура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26473" y="1427519"/>
            <a:ext cx="51516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Описание: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ApiController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: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главный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класс,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реализует методы для работы с 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HTTPS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запросами с помощью библиотеки </a:t>
            </a:r>
            <a:r>
              <a:rPr lang="en-US" b="1" dirty="0" smtClean="0">
                <a:solidFill>
                  <a:srgbClr val="003F82"/>
                </a:solidFill>
                <a:cs typeface="Arial" panose="020B0604020202020204" pitchFamily="34" charset="0"/>
              </a:rPr>
              <a:t>Volley</a:t>
            </a:r>
            <a:endParaRPr lang="ru-RU" b="1" dirty="0" smtClean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SSLSocketFactoryProvider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: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возвращает сокеты для 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HTTPS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подключения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45" y="1759048"/>
            <a:ext cx="2533712" cy="168914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45" y="3448189"/>
            <a:ext cx="6723229" cy="288759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810" y="5211491"/>
            <a:ext cx="1948190" cy="10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3614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Android </a:t>
            </a:r>
            <a:r>
              <a:rPr lang="ru-RU" b="1" dirty="0" smtClean="0">
                <a:solidFill>
                  <a:schemeClr val="bg1"/>
                </a:solidFill>
              </a:rPr>
              <a:t>приложение</a:t>
            </a:r>
            <a:r>
              <a:rPr lang="en-US" b="1" dirty="0" smtClean="0">
                <a:solidFill>
                  <a:schemeClr val="bg1"/>
                </a:solidFill>
              </a:rPr>
              <a:t>. Services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5588" y="1389716"/>
            <a:ext cx="13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>
                <a:solidFill>
                  <a:srgbClr val="003F82"/>
                </a:solidFill>
                <a:cs typeface="Arial" panose="020B0604020202020204" pitchFamily="34" charset="0"/>
              </a:rPr>
              <a:t>Структура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21292" y="1490898"/>
            <a:ext cx="515160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Описание: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Вспомогательные службы</a:t>
            </a:r>
            <a:endParaRPr lang="en-US" dirty="0" smtClean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Основные классы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SharedPrefsService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: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 реализует механизм хранения данных на устройстве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PlayerForegroundService</a:t>
            </a:r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: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служба (отдельная от приложения) для воспроизведения аудиозаписей и управления ими. Реализовано с помощью библиотеки </a:t>
            </a:r>
            <a:r>
              <a:rPr lang="en-US" b="1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ExoPlayer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. При запущенной службе появляется уведомление о проигрываемом треке</a:t>
            </a:r>
            <a:endParaRPr lang="en-US" b="1" dirty="0" smtClean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b="1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FragmentService</a:t>
            </a:r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: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класс используемый для работы с </a:t>
            </a:r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Фрагментами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: встраиваемыми частями пользовательского интерфейса</a:t>
            </a:r>
            <a:endParaRPr lang="ru-RU" b="1" dirty="0" smtClean="0">
              <a:solidFill>
                <a:srgbClr val="003F82"/>
              </a:solidFill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3232"/>
            <a:ext cx="2122357" cy="154923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144" y="1455431"/>
            <a:ext cx="901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289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Android </a:t>
            </a:r>
            <a:r>
              <a:rPr lang="ru-RU" b="1" dirty="0" smtClean="0">
                <a:solidFill>
                  <a:schemeClr val="bg1"/>
                </a:solidFill>
              </a:rPr>
              <a:t>приложение</a:t>
            </a:r>
            <a:r>
              <a:rPr lang="en-US" b="1" dirty="0" smtClean="0">
                <a:solidFill>
                  <a:schemeClr val="bg1"/>
                </a:solidFill>
              </a:rPr>
              <a:t>. UI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5588" y="1389716"/>
            <a:ext cx="13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>
                <a:solidFill>
                  <a:srgbClr val="003F82"/>
                </a:solidFill>
                <a:cs typeface="Arial" panose="020B0604020202020204" pitchFamily="34" charset="0"/>
              </a:rPr>
              <a:t>Структура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21291" y="1490898"/>
            <a:ext cx="64365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Описание: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3F82"/>
                </a:solidFill>
                <a:cs typeface="Arial" panose="020B0604020202020204" pitchFamily="34" charset="0"/>
              </a:rPr>
              <a:t>Activity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: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логика страницы, держат 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instance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нужных контроллеров и с их помощью совершают действия над 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UI</a:t>
            </a:r>
            <a:endParaRPr lang="ru-RU" dirty="0" smtClean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3F82"/>
                </a:solidFill>
                <a:cs typeface="Arial" panose="020B0604020202020204" pitchFamily="34" charset="0"/>
              </a:rPr>
              <a:t>Adapter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: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ListAdapter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 (списки)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и </a:t>
            </a:r>
            <a:r>
              <a:rPr lang="en-US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PagerAdapter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 (вкладки)</a:t>
            </a:r>
            <a:endParaRPr lang="en-US" dirty="0" smtClean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3F82"/>
                </a:solidFill>
                <a:cs typeface="Arial" panose="020B0604020202020204" pitchFamily="34" charset="0"/>
              </a:rPr>
              <a:t>Fragments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: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 модульные элементы которые можно динамически загрузить на страницу, используются для: 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П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ереключения между вкладками на странице (</a:t>
            </a:r>
            <a:r>
              <a:rPr lang="en-US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PagerAdapter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Загрузки списка элементов (аудиозаписей, альбомов</a:t>
            </a:r>
            <a:r>
              <a:rPr lang="mr-IN" dirty="0" smtClean="0">
                <a:solidFill>
                  <a:srgbClr val="003F82"/>
                </a:solidFill>
                <a:cs typeface="Arial" panose="020B0604020202020204" pitchFamily="34" charset="0"/>
              </a:rPr>
              <a:t>…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Переключения страниц с помощью </a:t>
            </a:r>
            <a:r>
              <a:rPr lang="en-US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BottomNavigationBar</a:t>
            </a:r>
            <a:endParaRPr lang="ru-RU" dirty="0" smtClean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solidFill>
                <a:srgbClr val="003F82"/>
              </a:solidFill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" y="1912056"/>
            <a:ext cx="2020822" cy="4211225"/>
          </a:xfrm>
          <a:prstGeom prst="rect">
            <a:avLst/>
          </a:prstGeom>
        </p:spPr>
      </p:pic>
      <p:pic>
        <p:nvPicPr>
          <p:cNvPr id="12" name="glide_logo.png" descr="glide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8502" y="1236708"/>
            <a:ext cx="2251156" cy="6753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99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Рисунок 7" descr="Рисунок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7840" y="1826001"/>
            <a:ext cx="1345441" cy="134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ogo-java.jpg" descr="logo-java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07725" y="1612966"/>
            <a:ext cx="952842" cy="163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main-qimg-357f02231aed5b6a7c815c576b09b29f.jpeg" descr="main-qimg-357f02231aed5b6a7c815c576b09b29f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7279" y="1443076"/>
            <a:ext cx="2362949" cy="1770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lide_logo.png" descr="glide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80156" y="4373644"/>
            <a:ext cx="2543002" cy="76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8" y="1798785"/>
            <a:ext cx="1439333" cy="143933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80100" y="1304326"/>
            <a:ext cx="102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smtClean="0">
                <a:solidFill>
                  <a:srgbClr val="003F82"/>
                </a:solidFill>
                <a:cs typeface="Arial" panose="020B0604020202020204" pitchFamily="34" charset="0"/>
              </a:rPr>
              <a:t>Сервер</a:t>
            </a: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125368" y="1318513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БД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954065" y="1304326"/>
            <a:ext cx="2968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Мобильное приложение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6211" y="1687845"/>
            <a:ext cx="1674802" cy="15307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5418" y="3468709"/>
            <a:ext cx="1996686" cy="9983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9" y="3165695"/>
            <a:ext cx="1649862" cy="16498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7725" y="3331319"/>
            <a:ext cx="901700" cy="9017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9331" y="3034354"/>
            <a:ext cx="2332644" cy="131211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068" y="5371620"/>
            <a:ext cx="2497089" cy="72181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8788" y="5588073"/>
            <a:ext cx="1254846" cy="75094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1244" y="5616803"/>
            <a:ext cx="856728" cy="773063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2209741" y="5034915"/>
            <a:ext cx="1093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Хостинг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5049026" y="5179194"/>
            <a:ext cx="3843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Система управления версиями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85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Демонстрация результатов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19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Демонстрация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78060" y="1319297"/>
            <a:ext cx="2987879" cy="50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Предметная область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49"/>
            <a:ext cx="468000" cy="367200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2607" y="1336143"/>
            <a:ext cx="8536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Музыкальные стриминг-сервисы</a:t>
            </a:r>
            <a:r>
              <a:rPr lang="en-US" b="1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mr-IN" b="1" dirty="0" smtClean="0">
                <a:solidFill>
                  <a:srgbClr val="003F82"/>
                </a:solidFill>
                <a:cs typeface="Arial" panose="020B0604020202020204" pitchFamily="34" charset="0"/>
              </a:rPr>
              <a:t>–</a:t>
            </a:r>
            <a:r>
              <a:rPr lang="en-US" b="1" dirty="0" smtClean="0">
                <a:solidFill>
                  <a:srgbClr val="003F82"/>
                </a:solidFill>
                <a:cs typeface="Arial" panose="020B0604020202020204" pitchFamily="34" charset="0"/>
              </a:rPr>
              <a:t> Android </a:t>
            </a:r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приложения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6" y="1730457"/>
            <a:ext cx="7401427" cy="46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Дальнейшие улучшения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20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5588" y="1479605"/>
            <a:ext cx="3769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Дополнительный функционал: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1856" y="1848937"/>
            <a:ext cx="82113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Оффлайн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-режим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Сайт для исполнителей</a:t>
            </a:r>
            <a:endParaRPr lang="ru-RU" sz="1600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Оформление юридического статуса необходимого для реализации переводов через 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Google Pay</a:t>
            </a:r>
            <a:endParaRPr lang="ru-RU" sz="1600" dirty="0" smtClean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003F82"/>
                </a:solidFill>
                <a:cs typeface="Arial" panose="020B0604020202020204" pitchFamily="34" charset="0"/>
              </a:rPr>
              <a:t>Встроенная в приложение продажа 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билетов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003F82"/>
                </a:solidFill>
                <a:cs typeface="Arial" panose="020B0604020202020204" pitchFamily="34" charset="0"/>
              </a:rPr>
              <a:t>П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родажа </a:t>
            </a:r>
            <a:r>
              <a:rPr lang="ru-RU" sz="1600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мерча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группы в приложении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Больше </a:t>
            </a:r>
            <a:r>
              <a:rPr lang="ru-RU" sz="1600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соцсетей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: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share 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пользователям приложения, сообщения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Продумывание и реализация системы монетизации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Дополнительные кнопки управления воспроизведением: перемешать, повторять</a:t>
            </a:r>
          </a:p>
        </p:txBody>
      </p:sp>
    </p:spTree>
    <p:extLst>
      <p:ext uri="{BB962C8B-B14F-4D97-AF65-F5344CB8AC3E}">
        <p14:creationId xmlns:p14="http://schemas.microsoft.com/office/powerpoint/2010/main" val="2383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21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7794" y="1370299"/>
            <a:ext cx="888841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 smtClean="0">
                <a:latin typeface="Times New Roman" charset="0"/>
                <a:ea typeface="Calibri" charset="0"/>
              </a:rPr>
              <a:t>Entity</a:t>
            </a:r>
            <a:r>
              <a:rPr lang="ru-RU" sz="1400" dirty="0" smtClean="0">
                <a:latin typeface="Times New Roman" charset="0"/>
                <a:ea typeface="Calibri" charset="0"/>
              </a:rPr>
              <a:t> </a:t>
            </a:r>
            <a:r>
              <a:rPr lang="ru-RU" sz="1400" dirty="0" err="1">
                <a:latin typeface="Times New Roman" charset="0"/>
                <a:ea typeface="Calibri" charset="0"/>
              </a:rPr>
              <a:t>Framework</a:t>
            </a:r>
            <a:r>
              <a:rPr lang="ru-RU" sz="1400" dirty="0">
                <a:latin typeface="Times New Roman" charset="0"/>
                <a:ea typeface="Calibri" charset="0"/>
              </a:rPr>
              <a:t> </a:t>
            </a:r>
            <a:r>
              <a:rPr lang="ru-RU" sz="1400" dirty="0" err="1">
                <a:latin typeface="Times New Roman" charset="0"/>
                <a:ea typeface="Calibri" charset="0"/>
              </a:rPr>
              <a:t>Core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docs.microsoft.com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ru-ru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ef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core</a:t>
            </a:r>
            <a:r>
              <a:rPr lang="ru-RU" sz="1400" dirty="0">
                <a:latin typeface="Times New Roman" charset="0"/>
                <a:ea typeface="Calibri" charset="0"/>
              </a:rPr>
              <a:t>/,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>
                <a:latin typeface="Times New Roman" charset="0"/>
                <a:ea typeface="Calibri" charset="0"/>
              </a:rPr>
              <a:t>Dapper</a:t>
            </a:r>
            <a:r>
              <a:rPr lang="ru-RU" sz="1400" dirty="0">
                <a:latin typeface="Times New Roman" charset="0"/>
                <a:ea typeface="Calibri" charset="0"/>
              </a:rPr>
              <a:t> ORM.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dapper-tutorial.net</a:t>
            </a:r>
            <a:r>
              <a:rPr lang="ru-RU" sz="1400" dirty="0">
                <a:latin typeface="Times New Roman" charset="0"/>
                <a:ea typeface="Calibri" charset="0"/>
              </a:rPr>
              <a:t>/,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>
                <a:latin typeface="Times New Roman" charset="0"/>
                <a:ea typeface="Calibri" charset="0"/>
              </a:rPr>
              <a:t>Model-First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docs.microsoft.com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ru-ru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ef</a:t>
            </a:r>
            <a:r>
              <a:rPr lang="ru-RU" sz="1400" dirty="0">
                <a:latin typeface="Times New Roman" charset="0"/>
                <a:ea typeface="Calibri" charset="0"/>
              </a:rPr>
              <a:t>/ef6/</a:t>
            </a:r>
            <a:r>
              <a:rPr lang="ru-RU" sz="1400" dirty="0" err="1">
                <a:latin typeface="Times New Roman" charset="0"/>
                <a:ea typeface="Calibri" charset="0"/>
              </a:rPr>
              <a:t>modeling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designer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workflows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model-first</a:t>
            </a:r>
            <a:r>
              <a:rPr lang="ru-RU" sz="1400" dirty="0">
                <a:latin typeface="Times New Roman" charset="0"/>
                <a:ea typeface="Calibri" charset="0"/>
              </a:rPr>
              <a:t>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smtClean="0">
                <a:latin typeface="Times New Roman" charset="0"/>
                <a:ea typeface="Calibri" charset="0"/>
              </a:rPr>
              <a:t>AWS </a:t>
            </a:r>
            <a:r>
              <a:rPr lang="ru-RU" sz="1400" dirty="0" err="1">
                <a:latin typeface="Times New Roman" charset="0"/>
                <a:ea typeface="Calibri" charset="0"/>
              </a:rPr>
              <a:t>Cloud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aws.amazon.com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ru</a:t>
            </a:r>
            <a:r>
              <a:rPr lang="ru-RU" sz="1400" dirty="0">
                <a:latin typeface="Times New Roman" charset="0"/>
                <a:ea typeface="Calibri" charset="0"/>
              </a:rPr>
              <a:t>/,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 smtClean="0">
                <a:latin typeface="Times New Roman" charset="0"/>
                <a:ea typeface="Calibri" charset="0"/>
              </a:rPr>
              <a:t>Dependency</a:t>
            </a:r>
            <a:r>
              <a:rPr lang="ru-RU" sz="1400" dirty="0" smtClean="0">
                <a:latin typeface="Times New Roman" charset="0"/>
                <a:ea typeface="Calibri" charset="0"/>
              </a:rPr>
              <a:t> </a:t>
            </a:r>
            <a:r>
              <a:rPr lang="ru-RU" sz="1400" dirty="0" err="1">
                <a:latin typeface="Times New Roman" charset="0"/>
                <a:ea typeface="Calibri" charset="0"/>
              </a:rPr>
              <a:t>Injection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docs.microsoft.com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ru-ru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aspnet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core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fundamentals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dependency-injection?view</a:t>
            </a:r>
            <a:r>
              <a:rPr lang="ru-RU" sz="1400" dirty="0">
                <a:latin typeface="Times New Roman" charset="0"/>
                <a:ea typeface="Calibri" charset="0"/>
              </a:rPr>
              <a:t>=aspnetcore-3.0,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 smtClean="0">
                <a:latin typeface="Times New Roman" charset="0"/>
                <a:ea typeface="Calibri" charset="0"/>
              </a:rPr>
              <a:t>Volley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developer.android.com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training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volley</a:t>
            </a:r>
            <a:r>
              <a:rPr lang="ru-RU" sz="1400" dirty="0">
                <a:latin typeface="Times New Roman" charset="0"/>
                <a:ea typeface="Calibri" charset="0"/>
              </a:rPr>
              <a:t>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 smtClean="0">
                <a:latin typeface="Times New Roman" charset="0"/>
                <a:ea typeface="Calibri" charset="0"/>
              </a:rPr>
              <a:t>SharedPreferences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developer.android.com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reference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android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content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SharedPreferences</a:t>
            </a:r>
            <a:r>
              <a:rPr lang="ru-RU" sz="1400" dirty="0">
                <a:latin typeface="Times New Roman" charset="0"/>
                <a:ea typeface="Calibri" charset="0"/>
              </a:rPr>
              <a:t>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>
                <a:latin typeface="Times New Roman" charset="0"/>
                <a:ea typeface="Calibri" charset="0"/>
              </a:rPr>
              <a:t>Services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developer.android.com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guide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components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services</a:t>
            </a:r>
            <a:r>
              <a:rPr lang="ru-RU" sz="1400" dirty="0">
                <a:latin typeface="Times New Roman" charset="0"/>
                <a:ea typeface="Calibri" charset="0"/>
              </a:rPr>
              <a:t>, свободный (дата обращения 01.04.20)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 smtClean="0">
                <a:latin typeface="Times New Roman" charset="0"/>
                <a:ea typeface="Calibri" charset="0"/>
              </a:rPr>
              <a:t>ExoPlayer</a:t>
            </a:r>
            <a:r>
              <a:rPr lang="ru-RU" sz="1400" dirty="0" smtClean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https</a:t>
            </a:r>
            <a:r>
              <a:rPr lang="ru-RU" sz="1400" dirty="0" smtClean="0">
                <a:latin typeface="Times New Roman" charset="0"/>
                <a:ea typeface="Calibri" charset="0"/>
              </a:rPr>
              <a:t>://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developer.android.com</a:t>
            </a:r>
            <a:r>
              <a:rPr lang="ru-RU" sz="1400" dirty="0" smtClean="0">
                <a:latin typeface="Times New Roman" charset="0"/>
                <a:ea typeface="Calibri" charset="0"/>
              </a:rPr>
              <a:t>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guide</a:t>
            </a:r>
            <a:r>
              <a:rPr lang="ru-RU" sz="1400" dirty="0" smtClean="0">
                <a:latin typeface="Times New Roman" charset="0"/>
                <a:ea typeface="Calibri" charset="0"/>
              </a:rPr>
              <a:t>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topics</a:t>
            </a:r>
            <a:r>
              <a:rPr lang="ru-RU" sz="1400" dirty="0" smtClean="0">
                <a:latin typeface="Times New Roman" charset="0"/>
                <a:ea typeface="Calibri" charset="0"/>
              </a:rPr>
              <a:t>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media</a:t>
            </a:r>
            <a:r>
              <a:rPr lang="ru-RU" sz="1400" dirty="0" smtClean="0">
                <a:latin typeface="Times New Roman" charset="0"/>
                <a:ea typeface="Calibri" charset="0"/>
              </a:rPr>
              <a:t>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exoplayer</a:t>
            </a:r>
            <a:r>
              <a:rPr lang="ru-RU" sz="1400" dirty="0" smtClean="0">
                <a:latin typeface="Times New Roman" charset="0"/>
                <a:ea typeface="Calibri" charset="0"/>
              </a:rPr>
              <a:t>, свободный (дата обращения 01.04.20)</a:t>
            </a:r>
            <a:r>
              <a:rPr lang="ru-RU" sz="1400" dirty="0">
                <a:latin typeface="Times New Roman" charset="0"/>
                <a:ea typeface="Calibri" charset="0"/>
              </a:rPr>
              <a:t> </a:t>
            </a:r>
            <a:endParaRPr lang="en-US" sz="1400" dirty="0" smtClean="0">
              <a:latin typeface="Times New Roman" charset="0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 smtClean="0">
                <a:latin typeface="Times New Roman" charset="0"/>
                <a:ea typeface="Calibri" charset="0"/>
              </a:rPr>
              <a:t>Fragments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developer.android.com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guide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components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fragments</a:t>
            </a:r>
            <a:r>
              <a:rPr lang="ru-RU" sz="1400" dirty="0">
                <a:latin typeface="Times New Roman" charset="0"/>
                <a:ea typeface="Calibri" charset="0"/>
              </a:rPr>
              <a:t>, свободный (дата обращения 01.04.20</a:t>
            </a:r>
            <a:r>
              <a:rPr lang="ru-RU" sz="1400" dirty="0" smtClean="0">
                <a:latin typeface="Times New Roman" charset="0"/>
                <a:ea typeface="Calibri" charset="0"/>
              </a:rPr>
              <a:t>)</a:t>
            </a:r>
            <a:endParaRPr lang="en-US" sz="1400" dirty="0" smtClean="0">
              <a:latin typeface="Times New Roman" charset="0"/>
              <a:ea typeface="Calibri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400" dirty="0" err="1">
                <a:latin typeface="Times New Roman" charset="0"/>
                <a:ea typeface="Calibri" charset="0"/>
              </a:rPr>
              <a:t>Activity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developer.android.com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reference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android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app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Activity</a:t>
            </a:r>
            <a:r>
              <a:rPr lang="ru-RU" sz="1400" dirty="0">
                <a:latin typeface="Times New Roman" charset="0"/>
                <a:ea typeface="Calibri" charset="0"/>
              </a:rPr>
              <a:t>, свободный (дата обращения 01.04.20</a:t>
            </a:r>
            <a:r>
              <a:rPr lang="ru-RU" sz="1400" dirty="0" smtClean="0">
                <a:latin typeface="Times New Roman" charset="0"/>
                <a:ea typeface="Calibri" charset="0"/>
              </a:rPr>
              <a:t>)</a:t>
            </a:r>
            <a:endParaRPr lang="ru-RU" sz="1400" dirty="0">
              <a:latin typeface="Times New Roman" charset="0"/>
              <a:ea typeface="Calibri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endParaRPr lang="ru-RU" sz="1400" dirty="0">
              <a:latin typeface="Times New Roman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3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8615" y="1251525"/>
            <a:ext cx="898538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arenR" startAt="12"/>
              <a:tabLst>
                <a:tab pos="228600" algn="l"/>
                <a:tab pos="449580" algn="l"/>
              </a:tabLst>
            </a:pPr>
            <a:r>
              <a:rPr lang="ru-RU" sz="1400" dirty="0" err="1" smtClean="0">
                <a:latin typeface="Times New Roman" charset="0"/>
                <a:ea typeface="Calibri" charset="0"/>
              </a:rPr>
              <a:t>ListAdapter</a:t>
            </a:r>
            <a:r>
              <a:rPr lang="ru-RU" sz="1400" dirty="0" smtClean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https</a:t>
            </a:r>
            <a:r>
              <a:rPr lang="ru-RU" sz="1400" dirty="0" smtClean="0">
                <a:latin typeface="Times New Roman" charset="0"/>
                <a:ea typeface="Calibri" charset="0"/>
              </a:rPr>
              <a:t>://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developer.android.com</a:t>
            </a:r>
            <a:r>
              <a:rPr lang="ru-RU" sz="1400" dirty="0" smtClean="0">
                <a:latin typeface="Times New Roman" charset="0"/>
                <a:ea typeface="Calibri" charset="0"/>
              </a:rPr>
              <a:t>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reference</a:t>
            </a:r>
            <a:r>
              <a:rPr lang="ru-RU" sz="1400" dirty="0" smtClean="0">
                <a:latin typeface="Times New Roman" charset="0"/>
                <a:ea typeface="Calibri" charset="0"/>
              </a:rPr>
              <a:t>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androidx</a:t>
            </a:r>
            <a:r>
              <a:rPr lang="ru-RU" sz="1400" dirty="0" smtClean="0">
                <a:latin typeface="Times New Roman" charset="0"/>
                <a:ea typeface="Calibri" charset="0"/>
              </a:rPr>
              <a:t>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recyclerview</a:t>
            </a:r>
            <a:r>
              <a:rPr lang="ru-RU" sz="1400" dirty="0" smtClean="0">
                <a:latin typeface="Times New Roman" charset="0"/>
                <a:ea typeface="Calibri" charset="0"/>
              </a:rPr>
              <a:t>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widget</a:t>
            </a:r>
            <a:r>
              <a:rPr lang="ru-RU" sz="1400" dirty="0" smtClean="0">
                <a:latin typeface="Times New Roman" charset="0"/>
                <a:ea typeface="Calibri" charset="0"/>
              </a:rPr>
              <a:t>/</a:t>
            </a:r>
            <a:r>
              <a:rPr lang="ru-RU" sz="1400" dirty="0" err="1" smtClean="0">
                <a:latin typeface="Times New Roman" charset="0"/>
                <a:ea typeface="Calibri" charset="0"/>
              </a:rPr>
              <a:t>ListAdapter</a:t>
            </a:r>
            <a:r>
              <a:rPr lang="ru-RU" sz="1400" dirty="0" smtClean="0">
                <a:latin typeface="Times New Roman" charset="0"/>
                <a:ea typeface="Calibri" charset="0"/>
              </a:rPr>
              <a:t>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 startAt="12"/>
              <a:tabLst>
                <a:tab pos="228600" algn="l"/>
                <a:tab pos="449580" algn="l"/>
              </a:tabLst>
            </a:pPr>
            <a:r>
              <a:rPr lang="ru-RU" sz="1400" dirty="0" err="1" smtClean="0">
                <a:latin typeface="Times New Roman" charset="0"/>
                <a:ea typeface="Calibri" charset="0"/>
              </a:rPr>
              <a:t>PagerAdapter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developer.android.com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reference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androidx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viewpager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widget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PagerAdapter?hl</a:t>
            </a:r>
            <a:r>
              <a:rPr lang="ru-RU" sz="1400" dirty="0">
                <a:latin typeface="Times New Roman" charset="0"/>
                <a:ea typeface="Calibri" charset="0"/>
              </a:rPr>
              <a:t>=</a:t>
            </a:r>
            <a:r>
              <a:rPr lang="ru-RU" sz="1400" dirty="0" err="1">
                <a:latin typeface="Times New Roman" charset="0"/>
                <a:ea typeface="Calibri" charset="0"/>
              </a:rPr>
              <a:t>en</a:t>
            </a:r>
            <a:r>
              <a:rPr lang="ru-RU" sz="1400" dirty="0">
                <a:latin typeface="Times New Roman" charset="0"/>
                <a:ea typeface="Calibri" charset="0"/>
              </a:rPr>
              <a:t>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 startAt="12"/>
              <a:tabLst>
                <a:tab pos="228600" algn="l"/>
                <a:tab pos="449580" algn="l"/>
              </a:tabLst>
            </a:pPr>
            <a:r>
              <a:rPr lang="ru-RU" sz="1400" dirty="0" err="1">
                <a:latin typeface="Times New Roman" charset="0"/>
                <a:ea typeface="Calibri" charset="0"/>
              </a:rPr>
              <a:t>Navigation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developer.android.com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guide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navigation</a:t>
            </a:r>
            <a:r>
              <a:rPr lang="ru-RU" sz="1400" dirty="0">
                <a:latin typeface="Times New Roman" charset="0"/>
                <a:ea typeface="Calibri" charset="0"/>
              </a:rPr>
              <a:t>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 startAt="12"/>
              <a:tabLst>
                <a:tab pos="228600" algn="l"/>
                <a:tab pos="449580" algn="l"/>
              </a:tabLst>
            </a:pPr>
            <a:r>
              <a:rPr lang="ru-RU" sz="1400" dirty="0">
                <a:latin typeface="Times New Roman" charset="0"/>
                <a:ea typeface="Calibri" charset="0"/>
              </a:rPr>
              <a:t>HTTPS.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en.wikipedia.org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wiki</a:t>
            </a:r>
            <a:r>
              <a:rPr lang="ru-RU" sz="1400" dirty="0">
                <a:latin typeface="Times New Roman" charset="0"/>
                <a:ea typeface="Calibri" charset="0"/>
              </a:rPr>
              <a:t>/HTTPS,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 startAt="12"/>
              <a:tabLst>
                <a:tab pos="228600" algn="l"/>
                <a:tab pos="449580" algn="l"/>
              </a:tabLst>
            </a:pPr>
            <a:r>
              <a:rPr lang="ru-RU" sz="1400" dirty="0" err="1" smtClean="0">
                <a:latin typeface="Times New Roman" charset="0"/>
                <a:ea typeface="Calibri" charset="0"/>
              </a:rPr>
              <a:t>Glide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bumptech.github.io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glide</a:t>
            </a:r>
            <a:r>
              <a:rPr lang="ru-RU" sz="1400" dirty="0">
                <a:latin typeface="Times New Roman" charset="0"/>
                <a:ea typeface="Calibri" charset="0"/>
              </a:rPr>
              <a:t>/,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 startAt="12"/>
              <a:tabLst>
                <a:tab pos="228600" algn="l"/>
                <a:tab pos="449580" algn="l"/>
              </a:tabLst>
            </a:pPr>
            <a:r>
              <a:rPr lang="ru-RU" sz="1400" dirty="0">
                <a:latin typeface="Times New Roman" charset="0"/>
                <a:ea typeface="Calibri" charset="0"/>
              </a:rPr>
              <a:t>Android </a:t>
            </a:r>
            <a:r>
              <a:rPr lang="ru-RU" sz="1400" dirty="0" err="1">
                <a:latin typeface="Times New Roman" charset="0"/>
                <a:ea typeface="Calibri" charset="0"/>
              </a:rPr>
              <a:t>Material</a:t>
            </a:r>
            <a:r>
              <a:rPr lang="ru-RU" sz="1400" dirty="0">
                <a:latin typeface="Times New Roman" charset="0"/>
                <a:ea typeface="Calibri" charset="0"/>
              </a:rPr>
              <a:t> </a:t>
            </a:r>
            <a:r>
              <a:rPr lang="ru-RU" sz="1400" dirty="0" err="1">
                <a:latin typeface="Times New Roman" charset="0"/>
                <a:ea typeface="Calibri" charset="0"/>
              </a:rPr>
              <a:t>Design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material.io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develop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android</a:t>
            </a:r>
            <a:r>
              <a:rPr lang="ru-RU" sz="1400" dirty="0">
                <a:latin typeface="Times New Roman" charset="0"/>
                <a:ea typeface="Calibri" charset="0"/>
              </a:rPr>
              <a:t>/,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 startAt="12"/>
              <a:tabLst>
                <a:tab pos="228600" algn="l"/>
                <a:tab pos="449580" algn="l"/>
              </a:tabLst>
            </a:pPr>
            <a:r>
              <a:rPr lang="ru-RU" sz="1400" dirty="0" err="1">
                <a:latin typeface="Times New Roman" charset="0"/>
                <a:ea typeface="Calibri" charset="0"/>
              </a:rPr>
              <a:t>Azure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azure.microsoft.com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ru-ru</a:t>
            </a:r>
            <a:r>
              <a:rPr lang="ru-RU" sz="1400" dirty="0">
                <a:latin typeface="Times New Roman" charset="0"/>
                <a:ea typeface="Calibri" charset="0"/>
              </a:rPr>
              <a:t>/,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 startAt="12"/>
              <a:tabLst>
                <a:tab pos="228600" algn="l"/>
                <a:tab pos="449580" algn="l"/>
              </a:tabLst>
            </a:pPr>
            <a:r>
              <a:rPr lang="ru-RU" sz="1400" dirty="0" err="1">
                <a:latin typeface="Times New Roman" charset="0"/>
                <a:ea typeface="Calibri" charset="0"/>
              </a:rPr>
              <a:t>Github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ru.wikipedia.org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wiki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GitHub</a:t>
            </a:r>
            <a:r>
              <a:rPr lang="ru-RU" sz="1400" dirty="0">
                <a:latin typeface="Times New Roman" charset="0"/>
                <a:ea typeface="Calibri" charset="0"/>
              </a:rPr>
              <a:t>, свободный (дата обращения 01.04.20)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arenR" startAt="12"/>
              <a:tabLst>
                <a:tab pos="228600" algn="l"/>
                <a:tab pos="449580" algn="l"/>
              </a:tabLst>
            </a:pPr>
            <a:r>
              <a:rPr lang="ru-RU" sz="1400" dirty="0" err="1">
                <a:latin typeface="Times New Roman" charset="0"/>
                <a:ea typeface="Calibri" charset="0"/>
              </a:rPr>
              <a:t>Azure</a:t>
            </a:r>
            <a:r>
              <a:rPr lang="ru-RU" sz="1400" dirty="0">
                <a:latin typeface="Times New Roman" charset="0"/>
                <a:ea typeface="Calibri" charset="0"/>
              </a:rPr>
              <a:t> </a:t>
            </a:r>
            <a:r>
              <a:rPr lang="ru-RU" sz="1400" dirty="0" err="1">
                <a:latin typeface="Times New Roman" charset="0"/>
                <a:ea typeface="Calibri" charset="0"/>
              </a:rPr>
              <a:t>DevOps</a:t>
            </a:r>
            <a:r>
              <a:rPr lang="ru-RU" sz="1400" dirty="0">
                <a:latin typeface="Times New Roman" charset="0"/>
                <a:ea typeface="Calibri" charset="0"/>
              </a:rPr>
              <a:t>. [Электронный ресурс] / Режим доступа: </a:t>
            </a:r>
            <a:r>
              <a:rPr lang="ru-RU" sz="1400" dirty="0" err="1">
                <a:latin typeface="Times New Roman" charset="0"/>
                <a:ea typeface="Calibri" charset="0"/>
              </a:rPr>
              <a:t>https</a:t>
            </a:r>
            <a:r>
              <a:rPr lang="ru-RU" sz="1400" dirty="0">
                <a:latin typeface="Times New Roman" charset="0"/>
                <a:ea typeface="Calibri" charset="0"/>
              </a:rPr>
              <a:t>://</a:t>
            </a:r>
            <a:r>
              <a:rPr lang="ru-RU" sz="1400" dirty="0" err="1">
                <a:latin typeface="Times New Roman" charset="0"/>
                <a:ea typeface="Calibri" charset="0"/>
              </a:rPr>
              <a:t>azure.microsoft.com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ru-ru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services</a:t>
            </a:r>
            <a:r>
              <a:rPr lang="ru-RU" sz="1400" dirty="0">
                <a:latin typeface="Times New Roman" charset="0"/>
                <a:ea typeface="Calibri" charset="0"/>
              </a:rPr>
              <a:t>/</a:t>
            </a:r>
            <a:r>
              <a:rPr lang="ru-RU" sz="1400" dirty="0" err="1">
                <a:latin typeface="Times New Roman" charset="0"/>
                <a:ea typeface="Calibri" charset="0"/>
              </a:rPr>
              <a:t>devops</a:t>
            </a:r>
            <a:r>
              <a:rPr lang="ru-RU" sz="1400" dirty="0">
                <a:latin typeface="Times New Roman" charset="0"/>
                <a:ea typeface="Calibri" charset="0"/>
              </a:rPr>
              <a:t>/, свободный (дата обращения 01.04.20</a:t>
            </a:r>
            <a:r>
              <a:rPr lang="ru-RU" sz="1400" dirty="0" smtClean="0">
                <a:latin typeface="Times New Roman" charset="0"/>
                <a:ea typeface="Calibri" charset="0"/>
              </a:rPr>
              <a:t>)</a:t>
            </a:r>
            <a:endParaRPr lang="ru-RU" sz="1400" dirty="0">
              <a:latin typeface="Times New Roman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0" y="4544244"/>
            <a:ext cx="9143999" cy="908050"/>
          </a:xfrm>
        </p:spPr>
        <p:txBody>
          <a:bodyPr/>
          <a:lstStyle/>
          <a:p>
            <a:r>
              <a:rPr lang="ru-RU" sz="1600" dirty="0" smtClean="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Ройтман Сергей Игоревич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</a:rPr>
              <a:t>siroytman@edu.hse.ru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</a:t>
            </a:r>
            <a:r>
              <a:rPr lang="ru-RU" sz="1200" dirty="0" smtClean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20</a:t>
            </a:r>
            <a:r>
              <a:rPr lang="en-US" sz="1200" dirty="0" smtClean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20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23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IndieWindy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32650" y="1435383"/>
            <a:ext cx="932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Идея: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8944" y="1823336"/>
            <a:ext cx="24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8" y="1401231"/>
            <a:ext cx="1709212" cy="170921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650" y="3211256"/>
            <a:ext cx="5946376" cy="310061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832651" y="1793329"/>
            <a:ext cx="68077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Сервис ориентированный на инди-музыкантов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Музыканты выкладывают аудиозаписи в свободный доступ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Пользователи слушают выложенные аудиозаписи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Пользователи могут финансово поддержать понравившегося им исполнителя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53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Терминология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684287"/>
              </p:ext>
            </p:extLst>
          </p:nvPr>
        </p:nvGraphicFramePr>
        <p:xfrm>
          <a:off x="512618" y="1505958"/>
          <a:ext cx="8391352" cy="3895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1771"/>
                <a:gridCol w="1513211"/>
                <a:gridCol w="5246370"/>
              </a:tblGrid>
              <a:tr h="2760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Термин (рус.)</a:t>
                      </a:r>
                      <a:endParaRPr lang="ru-RU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Термин (англ.)</a:t>
                      </a:r>
                      <a:endParaRPr lang="ru-RU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Определение</a:t>
                      </a:r>
                      <a:endParaRPr lang="ru-RU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</a:tr>
              <a:tr h="1984947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>
                          <a:effectLst/>
                        </a:rPr>
                        <a:t>Инди-музыка</a:t>
                      </a:r>
                      <a:endParaRPr lang="ru-RU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Indie Music</a:t>
                      </a:r>
                      <a:endParaRPr lang="ru-RU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I</a:t>
                      </a:r>
                      <a:r>
                        <a:rPr lang="ru-RU" sz="1800" dirty="0" err="1" smtClean="0">
                          <a:effectLst/>
                        </a:rPr>
                        <a:t>ndependent</a:t>
                      </a:r>
                      <a:r>
                        <a:rPr lang="ru-RU" sz="1800" dirty="0" smtClean="0">
                          <a:effectLst/>
                        </a:rPr>
                        <a:t> </a:t>
                      </a:r>
                      <a:r>
                        <a:rPr lang="ru-RU" sz="1800" dirty="0" err="1" smtClean="0">
                          <a:effectLst/>
                        </a:rPr>
                        <a:t>music</a:t>
                      </a:r>
                      <a:r>
                        <a:rPr lang="ru-RU" sz="1800" dirty="0" smtClean="0">
                          <a:effectLst/>
                        </a:rPr>
                        <a:t> — «независимая музыка») включает в себя музыкальные жанры, субкультуры, для которых характерны независимость от коммерческой поп-музыки и </a:t>
                      </a:r>
                      <a:r>
                        <a:rPr lang="ru-RU" sz="1800" dirty="0" err="1" smtClean="0">
                          <a:effectLst/>
                        </a:rPr>
                        <a:t>мейнстрима</a:t>
                      </a:r>
                      <a:r>
                        <a:rPr lang="ru-RU" sz="1800" dirty="0" smtClean="0">
                          <a:effectLst/>
                        </a:rPr>
                        <a:t>, особая DIY идеология (</a:t>
                      </a:r>
                      <a:r>
                        <a:rPr lang="ru-RU" sz="1800" dirty="0" err="1" smtClean="0">
                          <a:effectLst/>
                        </a:rPr>
                        <a:t>Do</a:t>
                      </a:r>
                      <a:r>
                        <a:rPr lang="ru-RU" sz="1800" dirty="0" smtClean="0">
                          <a:effectLst/>
                        </a:rPr>
                        <a:t> </a:t>
                      </a:r>
                      <a:r>
                        <a:rPr lang="ru-RU" sz="1800" dirty="0" err="1" smtClean="0">
                          <a:effectLst/>
                        </a:rPr>
                        <a:t>It</a:t>
                      </a:r>
                      <a:r>
                        <a:rPr lang="ru-RU" sz="1800" dirty="0" smtClean="0">
                          <a:effectLst/>
                        </a:rPr>
                        <a:t> </a:t>
                      </a:r>
                      <a:r>
                        <a:rPr lang="ru-RU" sz="1800" dirty="0" err="1" smtClean="0">
                          <a:effectLst/>
                        </a:rPr>
                        <a:t>Yourself</a:t>
                      </a:r>
                      <a:r>
                        <a:rPr lang="ru-RU" sz="1800" dirty="0" smtClean="0">
                          <a:effectLst/>
                        </a:rPr>
                        <a:t> — делай это сам).</a:t>
                      </a:r>
                    </a:p>
                  </a:txBody>
                  <a:tcPr marL="54000" marR="54661" marT="0" marB="0"/>
                </a:tc>
              </a:tr>
              <a:tr h="1634678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Краудфандинг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Crowdfunding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Коллективное сотрудничество людей, которые добровольно объединяют свои деньги или другие ресурсы вместе, чтобы поддержать усилия других людей или организаций (в нашем случае музыкантов)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8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Актуальность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7693" y="1316161"/>
            <a:ext cx="8708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Рынок цифровой музыки сейчас стремительно растет в России и в мире.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8" y="1717243"/>
            <a:ext cx="6567395" cy="469784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822983" y="4972818"/>
            <a:ext cx="23210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Значения 2020-2021 прогнозированы компанией</a:t>
            </a:r>
          </a:p>
          <a:p>
            <a:r>
              <a:rPr lang="en-US" sz="1600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J'son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3F82"/>
                </a:solidFill>
                <a:cs typeface="Arial" panose="020B0604020202020204" pitchFamily="34" charset="0"/>
              </a:rPr>
              <a:t>&amp; Partners 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Consulting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в 2019 году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08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50841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="" xmlns:a16="http://schemas.microsoft.com/office/drawing/2014/main" id="{B8D1A9C5-2810-4AFC-B1F5-9B639CFF2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519223"/>
            <a:ext cx="6119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работы</a:t>
            </a:r>
            <a:r>
              <a:rPr lang="ru-RU" sz="2400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smtClean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Реализовать Андроид приложение, в котором пользовател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и могли бы искать и прослушивать аудиозаписи, выложенные исполнителями на платформу, а также могли бы поддерживать исполнителей финансово</a:t>
            </a:r>
            <a:endParaRPr lang="ru-RU" sz="1600" dirty="0">
              <a:solidFill>
                <a:srgbClr val="003F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dirty="0">
              <a:solidFill>
                <a:srgbClr val="003F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требования к </a:t>
            </a:r>
            <a:r>
              <a:rPr lang="ru-RU" sz="1600" dirty="0" smtClean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продукту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Выбрать технологии для реализации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Реализовать серверную часть 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Реализовать клиентскую часть </a:t>
            </a:r>
            <a:r>
              <a:rPr lang="ru-RU" sz="1600" dirty="0">
                <a:solidFill>
                  <a:srgbClr val="003F82"/>
                </a:solidFill>
                <a:cs typeface="Arial" panose="020B0604020202020204" pitchFamily="34" charset="0"/>
              </a:rPr>
              <a:t>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Разработать техническую документацию</a:t>
            </a:r>
            <a:endParaRPr lang="ru-RU" sz="1600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003F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3DEA313-1272-4987-B6A1-9E316618E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Ройтман. С. И., БПИ173, курсовая работа, Программа анализа логов событий систем отслеживания ошибок, 2019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5587" y="1702395"/>
            <a:ext cx="86060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В приложении должны быть реализованы следующие основные функции: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Авторизация и регистрация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Поиск исполнителей, альбомов и аудиозаписей по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имени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Прослушивание аудиозаписей с соответствующим функционалом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Поиск концертов по названию концерта или по названию исполнителя, участвующего в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нем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Возможность совершать пожертвования в пользу исполнителя во внутренней валюте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Возможность просматривать ленту записей (постов), созданных исполнителями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rgbClr val="003F8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5588" y="3551990"/>
            <a:ext cx="1709136" cy="26876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app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872946" y="3855594"/>
            <a:ext cx="3373394" cy="20804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ru-RU" dirty="0"/>
          </a:p>
        </p:txBody>
      </p:sp>
      <p:sp>
        <p:nvSpPr>
          <p:cNvPr id="6" name="Цилиндр 5"/>
          <p:cNvSpPr/>
          <p:nvPr/>
        </p:nvSpPr>
        <p:spPr>
          <a:xfrm>
            <a:off x="7154562" y="3541310"/>
            <a:ext cx="1421027" cy="24960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1964724" y="4682228"/>
            <a:ext cx="9082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6246340" y="4682228"/>
            <a:ext cx="9082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6246340" y="4878394"/>
            <a:ext cx="9082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5" idx="1"/>
            <a:endCxn id="3" idx="3"/>
          </p:cNvCxnSpPr>
          <p:nvPr/>
        </p:nvCxnSpPr>
        <p:spPr>
          <a:xfrm flipH="1">
            <a:off x="1964724" y="4895830"/>
            <a:ext cx="9082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Облако 18"/>
          <p:cNvSpPr/>
          <p:nvPr/>
        </p:nvSpPr>
        <p:spPr>
          <a:xfrm>
            <a:off x="6944496" y="1429792"/>
            <a:ext cx="1841157" cy="121174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AWS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94" y="2125932"/>
            <a:ext cx="360000" cy="360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74" y="2128323"/>
            <a:ext cx="360000" cy="360000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 flipH="1" flipV="1">
            <a:off x="7877546" y="2637869"/>
            <a:ext cx="6179" cy="902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9" idx="2"/>
          </p:cNvCxnSpPr>
          <p:nvPr/>
        </p:nvCxnSpPr>
        <p:spPr>
          <a:xfrm flipV="1">
            <a:off x="1090973" y="2035662"/>
            <a:ext cx="5859234" cy="150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H="1">
            <a:off x="1964724" y="2208151"/>
            <a:ext cx="5078628" cy="1343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7917103" y="303766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URLs</a:t>
            </a:r>
            <a:endParaRPr lang="ru-RU" dirty="0"/>
          </a:p>
        </p:txBody>
      </p:sp>
      <p:sp>
        <p:nvSpPr>
          <p:cNvPr id="43" name="Прямоугольник 42"/>
          <p:cNvSpPr/>
          <p:nvPr/>
        </p:nvSpPr>
        <p:spPr>
          <a:xfrm rot="20752984">
            <a:off x="3109994" y="2275541"/>
            <a:ext cx="1961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Загрузка по </a:t>
            </a:r>
            <a:r>
              <a:rPr lang="en-US" dirty="0" smtClean="0">
                <a:solidFill>
                  <a:srgbClr val="003F82"/>
                </a:solidFill>
                <a:cs typeface="Arial" panose="020B0604020202020204" pitchFamily="34" charset="0"/>
              </a:rPr>
              <a:t>URL</a:t>
            </a:r>
            <a:endParaRPr lang="ru-RU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Общее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45215" y="1939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1445215" y="648901"/>
            <a:ext cx="1665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База данных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473"/>
            <a:ext cx="9144000" cy="51380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6473"/>
            <a:ext cx="988323" cy="9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2221</Words>
  <Application>Microsoft Macintosh PowerPoint</Application>
  <PresentationFormat>Экран (4:3)</PresentationFormat>
  <Paragraphs>334</Paragraphs>
  <Slides>23</Slides>
  <Notes>18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Calibri</vt:lpstr>
      <vt:lpstr>Mangal</vt:lpstr>
      <vt:lpstr>MS PGothic</vt:lpstr>
      <vt:lpstr>Times New Roman</vt:lpstr>
      <vt:lpstr>Arial</vt:lpstr>
      <vt:lpstr>Office Theme</vt:lpstr>
      <vt:lpstr>Факультет компьютерных наук Департамент программной инженерии Курсовая работа Андроид приложение IndieWindy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2017</dc:title>
  <dc:creator>vkremlev</dc:creator>
  <cp:lastModifiedBy>Сергей Ройтман</cp:lastModifiedBy>
  <cp:revision>302</cp:revision>
  <dcterms:created xsi:type="dcterms:W3CDTF">2010-09-30T06:45:00Z</dcterms:created>
  <dcterms:modified xsi:type="dcterms:W3CDTF">2020-04-17T12:52:43Z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